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75" r:id="rId2"/>
    <p:sldId id="357" r:id="rId3"/>
    <p:sldId id="345" r:id="rId4"/>
    <p:sldId id="346" r:id="rId5"/>
    <p:sldId id="347" r:id="rId6"/>
    <p:sldId id="348" r:id="rId7"/>
    <p:sldId id="291" r:id="rId8"/>
    <p:sldId id="292" r:id="rId9"/>
    <p:sldId id="289" r:id="rId10"/>
    <p:sldId id="367" r:id="rId11"/>
    <p:sldId id="368" r:id="rId12"/>
    <p:sldId id="369" r:id="rId13"/>
    <p:sldId id="293" r:id="rId14"/>
    <p:sldId id="295" r:id="rId15"/>
    <p:sldId id="296" r:id="rId16"/>
    <p:sldId id="298" r:id="rId17"/>
    <p:sldId id="377" r:id="rId18"/>
    <p:sldId id="371" r:id="rId19"/>
    <p:sldId id="372" r:id="rId20"/>
    <p:sldId id="373" r:id="rId21"/>
    <p:sldId id="374" r:id="rId22"/>
    <p:sldId id="363" r:id="rId23"/>
    <p:sldId id="364" r:id="rId2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AB575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82"/>
    <p:restoredTop sz="94286"/>
  </p:normalViewPr>
  <p:slideViewPr>
    <p:cSldViewPr>
      <p:cViewPr varScale="1">
        <p:scale>
          <a:sx n="120" d="100"/>
          <a:sy n="120" d="100"/>
        </p:scale>
        <p:origin x="228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4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38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1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29103779-9418-6C45-8690-539DCAA4CD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9436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5FA34D97-EB57-674E-A256-E4B7FC93B1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65392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BC4ADCF-A788-0747-BA42-255965D34D8E}" type="slidenum">
              <a:rPr lang="en-US" sz="1200"/>
              <a:pPr/>
              <a:t>1</a:t>
            </a:fld>
            <a:endParaRPr lang="en-US" sz="12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dirty="0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 descr="iStock_000003989496Small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800" y="304800"/>
            <a:ext cx="6172200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2286000"/>
            <a:ext cx="9144000" cy="4572000"/>
          </a:xfrm>
          <a:prstGeom prst="rect">
            <a:avLst/>
          </a:prstGeom>
          <a:solidFill>
            <a:srgbClr val="75BA8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de-DE">
              <a:ea typeface="Osaka" charset="0"/>
              <a:cs typeface="Osaka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 userDrawn="1"/>
        </p:nvSpPr>
        <p:spPr bwMode="auto">
          <a:xfrm>
            <a:off x="0" y="2209800"/>
            <a:ext cx="9144000" cy="76200"/>
          </a:xfrm>
          <a:prstGeom prst="rect">
            <a:avLst/>
          </a:prstGeom>
          <a:solidFill>
            <a:srgbClr val="51515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de-DE">
              <a:ea typeface="Osaka" charset="0"/>
              <a:cs typeface="Osaka" charset="0"/>
            </a:endParaRPr>
          </a:p>
        </p:txBody>
      </p:sp>
      <p:pic>
        <p:nvPicPr>
          <p:cNvPr id="7" name="Picture 16" descr="lec-logo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304800"/>
            <a:ext cx="20574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eth-logo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247650"/>
            <a:ext cx="228600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514600"/>
            <a:ext cx="7772400" cy="1143000"/>
          </a:xfrm>
        </p:spPr>
        <p:txBody>
          <a:bodyPr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de-CH"/>
              <a:t>Click to edit Master title style</a:t>
            </a:r>
            <a:endParaRPr lang="en-US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10000"/>
            <a:ext cx="6400800" cy="1600200"/>
          </a:xfrm>
        </p:spPr>
        <p:txBody>
          <a:bodyPr/>
          <a:lstStyle>
            <a:lvl1pPr marL="0" indent="0" algn="ctr">
              <a:buFontTx/>
              <a:buNone/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de-CH"/>
              <a:t>Click to edit Master subtitle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 b="1">
                <a:latin typeface="Arial" pitchFamily="34" charset="0"/>
                <a:ea typeface="Osaka" pitchFamily="-108" charset="-128"/>
                <a:cs typeface="+mn-cs"/>
              </a:defRPr>
            </a:lvl1pPr>
          </a:lstStyle>
          <a:p>
            <a:pPr>
              <a:defRPr/>
            </a:pPr>
            <a:r>
              <a:rPr lang="en-US"/>
              <a:t>11.11.08</a:t>
            </a:r>
          </a:p>
        </p:txBody>
      </p:sp>
    </p:spTree>
    <p:extLst>
      <p:ext uri="{BB962C8B-B14F-4D97-AF65-F5344CB8AC3E}">
        <p14:creationId xmlns:p14="http://schemas.microsoft.com/office/powerpoint/2010/main" val="946576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139C74-420C-B747-A49B-130153A58368}" type="datetime1">
              <a:rPr lang="en-US"/>
              <a:pPr>
                <a:defRPr/>
              </a:pPr>
              <a:t>12/14/21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DB8C7D-FACF-1B47-B99F-C9A70137D5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7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77000" y="762000"/>
            <a:ext cx="1981200" cy="5334000"/>
          </a:xfrm>
        </p:spPr>
        <p:txBody>
          <a:bodyPr vert="eaVert"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762000"/>
            <a:ext cx="5791200" cy="5334000"/>
          </a:xfrm>
        </p:spPr>
        <p:txBody>
          <a:bodyPr vert="eaVert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531D5B-32F1-EE4E-9C3C-F19B90603154}" type="datetime1">
              <a:rPr lang="en-US"/>
              <a:pPr>
                <a:defRPr/>
              </a:pPr>
              <a:t>12/14/21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AD159E-CD88-594F-B1FD-80E2424FE3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952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 userDrawn="1"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75BA8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cs typeface="Arial" charset="0"/>
            </a:endParaRPr>
          </a:p>
        </p:txBody>
      </p:sp>
      <p:pic>
        <p:nvPicPr>
          <p:cNvPr id="3" name="Picture 16" descr="lisa-top-bann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9735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A6ACD2-B6C6-DE4D-B287-6B3E0B9C188D}" type="datetime1">
              <a:rPr lang="en-US"/>
              <a:pPr>
                <a:defRPr/>
              </a:pPr>
              <a:t>12/14/21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2ABB03-C1A9-EB4A-83B9-ED299A89B8E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75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3C3555-5154-1849-A637-ABF7C076BF08}" type="datetime1">
              <a:rPr lang="en-US"/>
              <a:pPr>
                <a:defRPr/>
              </a:pPr>
              <a:t>12/14/21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176355-4A04-684F-A595-E796677F5D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3333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828800"/>
            <a:ext cx="38862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28800"/>
            <a:ext cx="38862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F58553-4AAE-854F-B9AC-191BC9D65016}" type="datetime1">
              <a:rPr lang="en-US"/>
              <a:pPr>
                <a:defRPr/>
              </a:pPr>
              <a:t>12/14/21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186CEE-D1E2-344D-8244-312FE2284FC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524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ACA96C-3F20-C244-9109-D17E86747971}" type="datetime1">
              <a:rPr lang="en-US"/>
              <a:pPr>
                <a:defRPr/>
              </a:pPr>
              <a:t>12/14/21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A5EDF7-3378-D44B-8BFA-DBFCD36A0E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947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C797F4-6878-0648-BD16-300DE7114338}" type="datetime1">
              <a:rPr lang="en-US"/>
              <a:pPr>
                <a:defRPr/>
              </a:pPr>
              <a:t>12/14/21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4BFA19-CB2D-F347-9929-F1B878D5CE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598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40527F-8B2F-4840-A297-7153DA0CECCB}" type="datetime1">
              <a:rPr lang="en-US"/>
              <a:pPr>
                <a:defRPr/>
              </a:pPr>
              <a:t>12/14/21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8BFBA7-1C8A-FC4D-B8C6-6AA7A53F1E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87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85AA2-D2E4-3843-A05E-75468C3F4AAA}" type="datetime1">
              <a:rPr lang="en-US"/>
              <a:pPr>
                <a:defRPr/>
              </a:pPr>
              <a:t>12/14/21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3BC7F-3D27-6C4A-AD30-029783D92E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6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4D7CDB-2261-D042-84ED-68351648401D}" type="datetime1">
              <a:rPr lang="en-US"/>
              <a:pPr>
                <a:defRPr/>
              </a:pPr>
              <a:t>12/14/21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F1041F-B711-2C45-8F1E-4EA3CA76F26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83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762000"/>
            <a:ext cx="7924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828800"/>
            <a:ext cx="7924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24600"/>
            <a:ext cx="1143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fld id="{3892E2DB-A805-134F-B02C-214BE10C9871}" type="datetime1">
              <a:rPr lang="en-US"/>
              <a:pPr>
                <a:defRPr/>
              </a:pPr>
              <a:t>12/14/21</a:t>
            </a:fld>
            <a:endParaRPr lang="en-US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28800" y="63246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fld id="{7EB7F442-F937-C149-8401-BA84106DA96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7" descr="banner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763000" y="6596063"/>
            <a:ext cx="381000" cy="2619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85D0DC29-0C9C-EF45-BC58-0F5E716A8434}" type="slidenum">
              <a:rPr lang="en-US" sz="1100" b="1" smtClean="0">
                <a:ea typeface="Osaka" charset="0"/>
                <a:cs typeface="Osaka" charset="0"/>
              </a:rPr>
              <a:pPr>
                <a:defRPr/>
              </a:pPr>
              <a:t>‹#›</a:t>
            </a:fld>
            <a:endParaRPr lang="en-US" sz="1100" b="1">
              <a:ea typeface="Osaka" charset="0"/>
              <a:cs typeface="Osak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3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914" r:id="rId12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.jpeg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jpeg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2.emf"/><Relationship Id="rId9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heSans 6-SemiBold" charset="0"/>
                <a:ea typeface="Osaka" charset="0"/>
                <a:cs typeface="Osaka" charset="0"/>
              </a:rPr>
              <a:t>Thermodynamik III</a:t>
            </a:r>
          </a:p>
        </p:txBody>
      </p:sp>
      <p:sp>
        <p:nvSpPr>
          <p:cNvPr id="2765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8200" y="3810000"/>
            <a:ext cx="7620000" cy="1600200"/>
          </a:xfrm>
        </p:spPr>
        <p:txBody>
          <a:bodyPr/>
          <a:lstStyle/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de-DE" b="1" dirty="0">
                <a:latin typeface="TheSans 5" charset="0"/>
                <a:ea typeface="Osaka" charset="0"/>
                <a:cs typeface="Osaka" charset="0"/>
              </a:rPr>
              <a:t>Kältemaschinen, </a:t>
            </a:r>
            <a:r>
              <a:rPr lang="de-DE" b="1" dirty="0" err="1">
                <a:latin typeface="TheSans 5" charset="0"/>
                <a:ea typeface="Osaka" charset="0"/>
                <a:cs typeface="Osaka" charset="0"/>
              </a:rPr>
              <a:t>Oxyfuel</a:t>
            </a:r>
            <a:r>
              <a:rPr lang="de-DE" b="1" dirty="0">
                <a:latin typeface="TheSans 5" charset="0"/>
                <a:ea typeface="Osaka" charset="0"/>
                <a:cs typeface="Osaka" charset="0"/>
              </a:rPr>
              <a:t>,</a:t>
            </a:r>
            <a:br>
              <a:rPr lang="de-DE" b="1" dirty="0">
                <a:latin typeface="TheSans 5" charset="0"/>
                <a:ea typeface="Osaka" charset="0"/>
                <a:cs typeface="Osaka" charset="0"/>
              </a:rPr>
            </a:br>
            <a:r>
              <a:rPr lang="de-DE" b="1" dirty="0" err="1">
                <a:latin typeface="TheSans 5" charset="0"/>
                <a:ea typeface="Osaka" charset="0"/>
                <a:cs typeface="Osaka" charset="0"/>
              </a:rPr>
              <a:t>Carbon</a:t>
            </a:r>
            <a:r>
              <a:rPr lang="de-DE" b="1" dirty="0">
                <a:latin typeface="TheSans 5" charset="0"/>
                <a:ea typeface="Osaka" charset="0"/>
                <a:cs typeface="Osaka" charset="0"/>
              </a:rPr>
              <a:t> Capture </a:t>
            </a:r>
            <a:r>
              <a:rPr lang="de-DE" b="1" dirty="0" err="1">
                <a:latin typeface="TheSans 5" charset="0"/>
                <a:ea typeface="Osaka" charset="0"/>
                <a:cs typeface="Osaka" charset="0"/>
              </a:rPr>
              <a:t>and</a:t>
            </a:r>
            <a:r>
              <a:rPr lang="de-DE" b="1" dirty="0">
                <a:latin typeface="TheSans 5" charset="0"/>
                <a:ea typeface="Osaka" charset="0"/>
                <a:cs typeface="Osaka" charset="0"/>
              </a:rPr>
              <a:t> Storage</a:t>
            </a:r>
          </a:p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de-DE" b="1" dirty="0">
                <a:latin typeface="TheSans 5" charset="0"/>
                <a:ea typeface="Osaka" charset="0"/>
                <a:cs typeface="Osaka" charset="0"/>
              </a:rPr>
              <a:t> </a:t>
            </a:r>
            <a:br>
              <a:rPr lang="de-DE" b="1" dirty="0">
                <a:latin typeface="TheSans 5" charset="0"/>
                <a:ea typeface="Osaka" charset="0"/>
                <a:cs typeface="Osaka" charset="0"/>
              </a:rPr>
            </a:br>
            <a:r>
              <a:rPr lang="en-US" dirty="0">
                <a:latin typeface="TheSans 5" charset="0"/>
                <a:ea typeface="Osaka" charset="0"/>
                <a:cs typeface="Osaka" charset="0"/>
              </a:rPr>
              <a:t>HS2021</a:t>
            </a:r>
          </a:p>
          <a:p>
            <a:pPr eaLnBrk="1" hangingPunct="1">
              <a:tabLst>
                <a:tab pos="342900" algn="l"/>
              </a:tabLst>
            </a:pPr>
            <a:r>
              <a:rPr lang="en-US" dirty="0">
                <a:latin typeface="TheSans 5" charset="0"/>
                <a:ea typeface="Osaka" charset="0"/>
                <a:cs typeface="Osaka" charset="0"/>
              </a:rPr>
              <a:t>Dr. </a:t>
            </a:r>
            <a:r>
              <a:rPr lang="en-US" dirty="0" err="1">
                <a:latin typeface="TheSans 5" charset="0"/>
                <a:ea typeface="Osaka" charset="0"/>
                <a:cs typeface="Osaka" charset="0"/>
              </a:rPr>
              <a:t>Ndaona</a:t>
            </a:r>
            <a:r>
              <a:rPr lang="en-US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dirty="0" err="1">
                <a:latin typeface="TheSans 5" charset="0"/>
                <a:ea typeface="Osaka" charset="0"/>
                <a:cs typeface="Osaka" charset="0"/>
              </a:rPr>
              <a:t>Chokani</a:t>
            </a:r>
            <a:endParaRPr lang="en-US" dirty="0">
              <a:latin typeface="TheSans 5" charset="0"/>
              <a:ea typeface="Osaka" charset="0"/>
              <a:cs typeface="Osaka" charset="0"/>
            </a:endParaRPr>
          </a:p>
          <a:p>
            <a:pPr eaLnBrk="1" hangingPunct="1">
              <a:tabLst>
                <a:tab pos="342900" algn="l"/>
              </a:tabLst>
            </a:pPr>
            <a:endParaRPr lang="en-US" dirty="0">
              <a:latin typeface="TheSans 5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100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heSans 6-SemiBold" charset="0"/>
                <a:ea typeface="Osaka" charset="0"/>
                <a:cs typeface="Osaka" charset="0"/>
              </a:rPr>
              <a:t>Oxyfuel</a:t>
            </a:r>
            <a:r>
              <a:rPr lang="en-US" dirty="0">
                <a:latin typeface="TheSans 6-SemiBold" charset="0"/>
                <a:ea typeface="Osaka" charset="0"/>
                <a:cs typeface="Osaka" charset="0"/>
              </a:rPr>
              <a:t> power plant schematic</a:t>
            </a:r>
          </a:p>
        </p:txBody>
      </p:sp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972361D-A5B4-D744-A56B-FFEA7C6F05A8}" type="datetime1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12/14/21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45CCA3E-FDA0-1F47-9D43-D88C57F428BC}" type="slidenum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10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51520" y="1556792"/>
            <a:ext cx="8570150" cy="5053867"/>
            <a:chOff x="251520" y="1556792"/>
            <a:chExt cx="8570150" cy="505386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1520" y="1556792"/>
              <a:ext cx="8570150" cy="5053867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427984" y="3789040"/>
              <a:ext cx="23447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</a:t>
              </a:r>
              <a:r>
                <a:rPr lang="en-US" baseline="-25000" dirty="0"/>
                <a:t>CO2</a:t>
              </a:r>
              <a:r>
                <a:rPr lang="en-US" dirty="0"/>
                <a:t> = 1000 kg/s</a:t>
              </a: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4618950" y="3928294"/>
              <a:ext cx="43200" cy="35703"/>
            </a:xfrm>
            <a:prstGeom prst="ellipse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-65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78199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heSans 6-SemiBold" charset="0"/>
                <a:ea typeface="Osaka" charset="0"/>
                <a:cs typeface="Osaka" charset="0"/>
              </a:rPr>
              <a:t>Performance over pressure ratio</a:t>
            </a:r>
          </a:p>
        </p:txBody>
      </p:sp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972361D-A5B4-D744-A56B-FFEA7C6F05A8}" type="datetime1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12/14/21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45CCA3E-FDA0-1F47-9D43-D88C57F428BC}" type="slidenum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11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23528" y="1772816"/>
            <a:ext cx="81369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§"/>
              <a:defRPr/>
            </a:pPr>
            <a:r>
              <a:rPr lang="en-US" sz="1800" dirty="0">
                <a:latin typeface="+mn-lt"/>
              </a:rPr>
              <a:t>Power required to liquefy and separate oxygen reduces efficiency of cycle</a:t>
            </a:r>
          </a:p>
          <a:p>
            <a:pPr>
              <a:defRPr/>
            </a:pPr>
            <a:endParaRPr lang="en-US" sz="1800" dirty="0">
              <a:latin typeface="+mn-lt"/>
            </a:endParaRPr>
          </a:p>
          <a:p>
            <a:pPr marL="342900" indent="-342900">
              <a:buFont typeface="Wingdings" charset="2"/>
              <a:buChar char="§"/>
              <a:defRPr/>
            </a:pPr>
            <a:r>
              <a:rPr lang="en-US" sz="1800" dirty="0">
                <a:latin typeface="+mn-lt"/>
              </a:rPr>
              <a:t>Compared to normal </a:t>
            </a:r>
            <a:r>
              <a:rPr lang="en-US" sz="1800" dirty="0" err="1">
                <a:latin typeface="+mn-lt"/>
              </a:rPr>
              <a:t>Brayton</a:t>
            </a:r>
            <a:r>
              <a:rPr lang="en-US" sz="1800" dirty="0">
                <a:latin typeface="+mn-lt"/>
              </a:rPr>
              <a:t> cycle, </a:t>
            </a:r>
            <a:r>
              <a:rPr lang="en-US" sz="1800" dirty="0" err="1">
                <a:latin typeface="+mn-lt"/>
              </a:rPr>
              <a:t>Oxyfuel</a:t>
            </a:r>
            <a:r>
              <a:rPr lang="en-US" sz="1800" dirty="0">
                <a:latin typeface="+mn-lt"/>
              </a:rPr>
              <a:t> cycle has 7-10% lower efficiency and 15-25 MW lower power output</a:t>
            </a:r>
          </a:p>
        </p:txBody>
      </p:sp>
      <p:pic>
        <p:nvPicPr>
          <p:cNvPr id="2" name="Picture 1" descr="oyxfuel_efficiency_over_pressratio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75" t="5312" r="7836"/>
          <a:stretch/>
        </p:blipFill>
        <p:spPr>
          <a:xfrm>
            <a:off x="4597118" y="2996952"/>
            <a:ext cx="4546882" cy="3258333"/>
          </a:xfrm>
          <a:prstGeom prst="rect">
            <a:avLst/>
          </a:prstGeom>
        </p:spPr>
      </p:pic>
      <p:pic>
        <p:nvPicPr>
          <p:cNvPr id="3" name="Picture 2" descr="oyxfuel_power_over_pressratio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47" t="5239" r="8503"/>
          <a:stretch/>
        </p:blipFill>
        <p:spPr>
          <a:xfrm>
            <a:off x="35496" y="3037440"/>
            <a:ext cx="4540898" cy="319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67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8431088" cy="990600"/>
          </a:xfrm>
        </p:spPr>
        <p:txBody>
          <a:bodyPr/>
          <a:lstStyle/>
          <a:p>
            <a:r>
              <a:rPr lang="en-US" dirty="0">
                <a:latin typeface="TheSans 6-SemiBold" charset="0"/>
                <a:ea typeface="Osaka" charset="0"/>
                <a:cs typeface="Osaka" charset="0"/>
              </a:rPr>
              <a:t>Performance over temperature ratio</a:t>
            </a:r>
          </a:p>
        </p:txBody>
      </p:sp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972361D-A5B4-D744-A56B-FFEA7C6F05A8}" type="datetime1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12/14/21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45CCA3E-FDA0-1F47-9D43-D88C57F428BC}" type="slidenum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12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2" name="Picture 1" descr="oyxfuel_efficiency_over_tempratio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23" t="5170" r="7811"/>
          <a:stretch/>
        </p:blipFill>
        <p:spPr>
          <a:xfrm>
            <a:off x="4571092" y="2492896"/>
            <a:ext cx="4321388" cy="3293942"/>
          </a:xfrm>
          <a:prstGeom prst="rect">
            <a:avLst/>
          </a:prstGeom>
        </p:spPr>
      </p:pic>
      <p:pic>
        <p:nvPicPr>
          <p:cNvPr id="3" name="Picture 2" descr="oyxfuel_power_over_tempratio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463" t="5268" r="8350"/>
          <a:stretch/>
        </p:blipFill>
        <p:spPr>
          <a:xfrm>
            <a:off x="107504" y="2555833"/>
            <a:ext cx="4468514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267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4588" descr="fl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2275" y="2432050"/>
            <a:ext cx="5472113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heSans 6-SemiBold" charset="0"/>
                <a:ea typeface="Osaka" charset="0"/>
                <a:cs typeface="Osaka" charset="0"/>
              </a:rPr>
              <a:t>Graz cycle </a:t>
            </a:r>
          </a:p>
        </p:txBody>
      </p:sp>
      <p:sp>
        <p:nvSpPr>
          <p:cNvPr id="2150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1DE46BEC-906D-904C-96F3-1981F5D28CD6}" type="datetime1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12/14/21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2150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2634A35-C676-AA40-9A07-924B74E2B3EB}" type="slidenum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13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850" y="1773238"/>
            <a:ext cx="8351838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Combination of a high temperature </a:t>
            </a:r>
            <a:r>
              <a:rPr lang="en-US" sz="2000" dirty="0" err="1">
                <a:latin typeface="+mn-lt"/>
              </a:rPr>
              <a:t>Brayton</a:t>
            </a:r>
            <a:r>
              <a:rPr lang="en-US" sz="2000" dirty="0">
                <a:latin typeface="+mn-lt"/>
              </a:rPr>
              <a:t> cycle, and a low temperature </a:t>
            </a:r>
            <a:r>
              <a:rPr lang="en-US" sz="2000" dirty="0" err="1">
                <a:latin typeface="+mn-lt"/>
              </a:rPr>
              <a:t>Rankine</a:t>
            </a:r>
            <a:r>
              <a:rPr lang="en-US" sz="2000" dirty="0">
                <a:latin typeface="+mn-lt"/>
              </a:rPr>
              <a:t> cycle</a:t>
            </a:r>
          </a:p>
        </p:txBody>
      </p:sp>
      <p:cxnSp>
        <p:nvCxnSpPr>
          <p:cNvPr id="21510" name="Straight Connector 4"/>
          <p:cNvCxnSpPr>
            <a:cxnSpLocks noChangeShapeType="1"/>
          </p:cNvCxnSpPr>
          <p:nvPr/>
        </p:nvCxnSpPr>
        <p:spPr bwMode="auto">
          <a:xfrm>
            <a:off x="1692275" y="2492375"/>
            <a:ext cx="53276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11" name="Straight Connector 9"/>
          <p:cNvCxnSpPr>
            <a:cxnSpLocks noChangeShapeType="1"/>
          </p:cNvCxnSpPr>
          <p:nvPr/>
        </p:nvCxnSpPr>
        <p:spPr bwMode="auto">
          <a:xfrm>
            <a:off x="1692275" y="3789363"/>
            <a:ext cx="42481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12" name="Straight Connector 12"/>
          <p:cNvCxnSpPr>
            <a:cxnSpLocks noChangeShapeType="1"/>
          </p:cNvCxnSpPr>
          <p:nvPr/>
        </p:nvCxnSpPr>
        <p:spPr bwMode="auto">
          <a:xfrm flipV="1">
            <a:off x="1692275" y="2492375"/>
            <a:ext cx="0" cy="1296988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13" name="Straight Connector 17"/>
          <p:cNvCxnSpPr>
            <a:cxnSpLocks noChangeShapeType="1"/>
          </p:cNvCxnSpPr>
          <p:nvPr/>
        </p:nvCxnSpPr>
        <p:spPr bwMode="auto">
          <a:xfrm flipV="1">
            <a:off x="5940425" y="3789363"/>
            <a:ext cx="0" cy="719137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14" name="Straight Connector 20"/>
          <p:cNvCxnSpPr>
            <a:cxnSpLocks noChangeShapeType="1"/>
          </p:cNvCxnSpPr>
          <p:nvPr/>
        </p:nvCxnSpPr>
        <p:spPr bwMode="auto">
          <a:xfrm flipV="1">
            <a:off x="7019925" y="2492375"/>
            <a:ext cx="0" cy="2016125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15" name="Straight Connector 23"/>
          <p:cNvCxnSpPr>
            <a:cxnSpLocks noChangeShapeType="1"/>
          </p:cNvCxnSpPr>
          <p:nvPr/>
        </p:nvCxnSpPr>
        <p:spPr bwMode="auto">
          <a:xfrm>
            <a:off x="5940425" y="4508500"/>
            <a:ext cx="107950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16" name="Straight Connector 30"/>
          <p:cNvCxnSpPr>
            <a:cxnSpLocks noChangeShapeType="1"/>
          </p:cNvCxnSpPr>
          <p:nvPr/>
        </p:nvCxnSpPr>
        <p:spPr bwMode="auto">
          <a:xfrm>
            <a:off x="2411413" y="3860800"/>
            <a:ext cx="1728787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17" name="Straight Connector 32"/>
          <p:cNvCxnSpPr>
            <a:cxnSpLocks noChangeShapeType="1"/>
          </p:cNvCxnSpPr>
          <p:nvPr/>
        </p:nvCxnSpPr>
        <p:spPr bwMode="auto">
          <a:xfrm>
            <a:off x="2411413" y="5445125"/>
            <a:ext cx="3024187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18" name="Straight Connector 34"/>
          <p:cNvCxnSpPr>
            <a:cxnSpLocks noChangeShapeType="1"/>
          </p:cNvCxnSpPr>
          <p:nvPr/>
        </p:nvCxnSpPr>
        <p:spPr bwMode="auto">
          <a:xfrm>
            <a:off x="5435600" y="4581525"/>
            <a:ext cx="0" cy="86360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19" name="Straight Connector 38"/>
          <p:cNvCxnSpPr>
            <a:cxnSpLocks noChangeShapeType="1"/>
          </p:cNvCxnSpPr>
          <p:nvPr/>
        </p:nvCxnSpPr>
        <p:spPr bwMode="auto">
          <a:xfrm>
            <a:off x="4140200" y="4581525"/>
            <a:ext cx="1295400" cy="0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20" name="Straight Connector 40"/>
          <p:cNvCxnSpPr>
            <a:cxnSpLocks noChangeShapeType="1"/>
          </p:cNvCxnSpPr>
          <p:nvPr/>
        </p:nvCxnSpPr>
        <p:spPr bwMode="auto">
          <a:xfrm flipV="1">
            <a:off x="4140200" y="3860800"/>
            <a:ext cx="0" cy="7207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1521" name="Straight Connector 42"/>
          <p:cNvCxnSpPr>
            <a:cxnSpLocks noChangeShapeType="1"/>
          </p:cNvCxnSpPr>
          <p:nvPr/>
        </p:nvCxnSpPr>
        <p:spPr bwMode="auto">
          <a:xfrm flipV="1">
            <a:off x="2411413" y="3860800"/>
            <a:ext cx="0" cy="1584325"/>
          </a:xfrm>
          <a:prstGeom prst="line">
            <a:avLst/>
          </a:prstGeom>
          <a:noFill/>
          <a:ln w="28575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468313" y="2781300"/>
            <a:ext cx="1223962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 err="1">
                <a:latin typeface="+mn-lt"/>
              </a:rPr>
              <a:t>Brayton</a:t>
            </a:r>
            <a:endParaRPr lang="en-US" sz="2000" dirty="0">
              <a:latin typeface="+mn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771775" y="5516563"/>
            <a:ext cx="122396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 err="1">
                <a:latin typeface="+mn-lt"/>
              </a:rPr>
              <a:t>Rankine</a:t>
            </a:r>
            <a:endParaRPr lang="en-US" sz="2000" dirty="0">
              <a:latin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35825" y="4437063"/>
            <a:ext cx="1439863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To CO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 storage</a:t>
            </a:r>
          </a:p>
        </p:txBody>
      </p:sp>
      <p:cxnSp>
        <p:nvCxnSpPr>
          <p:cNvPr id="21525" name="Straight Arrow Connector 24590"/>
          <p:cNvCxnSpPr>
            <a:cxnSpLocks noChangeShapeType="1"/>
          </p:cNvCxnSpPr>
          <p:nvPr/>
        </p:nvCxnSpPr>
        <p:spPr bwMode="auto">
          <a:xfrm>
            <a:off x="6732588" y="4751388"/>
            <a:ext cx="431800" cy="0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24595" name="TextBox 24594"/>
          <p:cNvSpPr txBox="1"/>
          <p:nvPr/>
        </p:nvSpPr>
        <p:spPr>
          <a:xfrm>
            <a:off x="250825" y="6308725"/>
            <a:ext cx="7993063" cy="3397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1600" dirty="0">
                <a:latin typeface="+mn-lt"/>
              </a:rPr>
              <a:t>[H. </a:t>
            </a:r>
            <a:r>
              <a:rPr lang="en-US" sz="1600" dirty="0" err="1">
                <a:latin typeface="+mn-lt"/>
              </a:rPr>
              <a:t>Jericha</a:t>
            </a:r>
            <a:r>
              <a:rPr lang="en-US" sz="1600" dirty="0">
                <a:latin typeface="+mn-lt"/>
              </a:rPr>
              <a:t>, et al., ASME paper GT2003-38120]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8B1C7D83-B942-2144-B31D-AFD592380554}" type="datetime1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12/14/21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24578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D775C5EF-C10B-5C44-8522-5F262246FAF0}" type="slidenum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14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836613"/>
            <a:ext cx="8351838" cy="37861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latin typeface="+mn-lt"/>
              </a:rPr>
              <a:t>Combustion</a:t>
            </a:r>
            <a:r>
              <a:rPr lang="en-US" sz="2000" dirty="0">
                <a:latin typeface="+mn-lt"/>
              </a:rPr>
              <a:t>: </a:t>
            </a:r>
          </a:p>
          <a:p>
            <a:pPr marL="342900" indent="-342900">
              <a:buFont typeface="Wingdings" charset="2"/>
              <a:buChar char="§"/>
              <a:defRPr/>
            </a:pPr>
            <a:r>
              <a:rPr lang="en-US" sz="2000" dirty="0">
                <a:latin typeface="+mn-lt"/>
              </a:rPr>
              <a:t>Fuel with high hydrogen content (e.g.: CH</a:t>
            </a:r>
            <a:r>
              <a:rPr lang="en-US" sz="2000" baseline="-25000" dirty="0">
                <a:latin typeface="+mn-lt"/>
              </a:rPr>
              <a:t>4</a:t>
            </a:r>
            <a:r>
              <a:rPr lang="en-US" sz="2000" dirty="0">
                <a:latin typeface="+mn-lt"/>
              </a:rPr>
              <a:t>) is mixed in </a:t>
            </a:r>
            <a:r>
              <a:rPr lang="en-US" sz="2000" dirty="0" err="1">
                <a:latin typeface="+mn-lt"/>
              </a:rPr>
              <a:t>stochiometric</a:t>
            </a:r>
            <a:r>
              <a:rPr lang="en-US" sz="2000" dirty="0">
                <a:latin typeface="+mn-lt"/>
              </a:rPr>
              <a:t> ratio with O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 </a:t>
            </a:r>
          </a:p>
          <a:p>
            <a:pPr marL="342900" indent="-342900">
              <a:buFont typeface="Wingdings" charset="2"/>
              <a:buChar char="§"/>
              <a:defRPr/>
            </a:pPr>
            <a:r>
              <a:rPr lang="en-US" sz="2000" dirty="0">
                <a:latin typeface="+mn-lt"/>
              </a:rPr>
              <a:t>Negligible N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 content </a:t>
            </a:r>
            <a:r>
              <a:rPr lang="en-US" sz="2000" dirty="0">
                <a:latin typeface="+mn-lt"/>
                <a:sym typeface="Wingdings"/>
              </a:rPr>
              <a:t></a:t>
            </a:r>
            <a:r>
              <a:rPr lang="en-US" sz="2000" dirty="0">
                <a:latin typeface="+mn-lt"/>
              </a:rPr>
              <a:t> no </a:t>
            </a:r>
            <a:r>
              <a:rPr lang="en-US" sz="2000" dirty="0" err="1">
                <a:latin typeface="+mn-lt"/>
              </a:rPr>
              <a:t>NO</a:t>
            </a:r>
            <a:r>
              <a:rPr lang="en-US" sz="2000" baseline="-25000" dirty="0" err="1">
                <a:latin typeface="+mn-lt"/>
              </a:rPr>
              <a:t>x</a:t>
            </a:r>
            <a:r>
              <a:rPr lang="en-US" sz="2000" dirty="0">
                <a:latin typeface="+mn-lt"/>
              </a:rPr>
              <a:t> production</a:t>
            </a:r>
          </a:p>
          <a:p>
            <a:pPr marL="342900" indent="-342900">
              <a:buFont typeface="Wingdings" charset="2"/>
              <a:buChar char="§"/>
              <a:defRPr/>
            </a:pPr>
            <a:r>
              <a:rPr lang="en-US" sz="2000" dirty="0">
                <a:latin typeface="+mn-lt"/>
              </a:rPr>
              <a:t>Danger of too high flame temperature (in normal combustion 70% of the gas is just getting heated, but here 100% is reacting), danger of dissociation of the products</a:t>
            </a:r>
          </a:p>
          <a:p>
            <a:pPr marL="342900" indent="-342900">
              <a:buFont typeface="Wingdings" charset="2"/>
              <a:buChar char="§"/>
              <a:defRPr/>
            </a:pPr>
            <a:r>
              <a:rPr lang="en-US" sz="2000" dirty="0">
                <a:latin typeface="+mn-lt"/>
              </a:rPr>
              <a:t>Need of cooling medium: CO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 from C3, H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O from HPT</a:t>
            </a:r>
          </a:p>
          <a:p>
            <a:pPr marL="342900" indent="-342900">
              <a:buFont typeface="Wingdings" charset="2"/>
              <a:buChar char="§"/>
              <a:defRPr/>
            </a:pPr>
            <a:r>
              <a:rPr lang="en-US" sz="2000" dirty="0">
                <a:latin typeface="+mn-lt"/>
              </a:rPr>
              <a:t>Combustion at 40bar, exit temperature 1400°C, heat released: 1.62MJ/kg </a:t>
            </a:r>
          </a:p>
          <a:p>
            <a:pPr marL="342900" indent="-342900">
              <a:buFont typeface="Wingdings" charset="2"/>
              <a:buChar char="§"/>
              <a:defRPr/>
            </a:pPr>
            <a:r>
              <a:rPr lang="en-US" sz="2000" dirty="0">
                <a:latin typeface="+mn-lt"/>
              </a:rPr>
              <a:t>Mixture leaving the combustor of about 74% steam, 25.3% CO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, 0.5% O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, 0.2% N</a:t>
            </a:r>
            <a:r>
              <a:rPr lang="en-US" sz="2000" baseline="-25000" dirty="0">
                <a:latin typeface="+mn-lt"/>
              </a:rPr>
              <a:t>2</a:t>
            </a:r>
          </a:p>
        </p:txBody>
      </p:sp>
      <p:pic>
        <p:nvPicPr>
          <p:cNvPr id="24580" name="Picture 7" descr="comb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03575" y="4437063"/>
            <a:ext cx="3402013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105F235-C247-1443-9E4B-E424A2344D52}" type="datetime1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12/14/21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25602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368F53C-C58B-7F4C-89D4-4397B0DB857B}" type="slidenum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15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812800"/>
            <a:ext cx="8351838" cy="55707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1" dirty="0">
                <a:latin typeface="+mn-lt"/>
              </a:rPr>
              <a:t>Expansion:</a:t>
            </a:r>
          </a:p>
          <a:p>
            <a:pPr marL="342900" indent="-342900">
              <a:buFont typeface="Wingdings" charset="2"/>
              <a:buChar char="§"/>
              <a:defRPr/>
            </a:pPr>
            <a:r>
              <a:rPr lang="en-US" sz="2000" dirty="0">
                <a:latin typeface="+mn-lt"/>
              </a:rPr>
              <a:t>3 turbines, 2 for H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O+CO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, 1 for H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O, total turbine power: 1.25MJ/kg</a:t>
            </a:r>
          </a:p>
          <a:p>
            <a:pPr>
              <a:defRPr/>
            </a:pPr>
            <a:endParaRPr lang="en-US" sz="2000" dirty="0">
              <a:latin typeface="+mn-lt"/>
            </a:endParaRPr>
          </a:p>
          <a:p>
            <a:pPr>
              <a:defRPr/>
            </a:pPr>
            <a:r>
              <a:rPr lang="en-US" sz="2000" b="1" dirty="0">
                <a:latin typeface="+mn-lt"/>
              </a:rPr>
              <a:t>Compressors and pumps:</a:t>
            </a:r>
          </a:p>
          <a:p>
            <a:pPr marL="342900" indent="-342900">
              <a:buFont typeface="Wingdings" charset="2"/>
              <a:buChar char="§"/>
              <a:defRPr/>
            </a:pPr>
            <a:r>
              <a:rPr lang="en-US" sz="2000" dirty="0">
                <a:latin typeface="+mn-lt"/>
              </a:rPr>
              <a:t>3 compressors for CO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, 2 pumps for H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O, total power consumption: 0.21MJ/kg</a:t>
            </a:r>
          </a:p>
          <a:p>
            <a:pPr>
              <a:defRPr/>
            </a:pPr>
            <a:endParaRPr lang="en-US" sz="2000" b="1" dirty="0">
              <a:latin typeface="+mn-lt"/>
            </a:endParaRPr>
          </a:p>
          <a:p>
            <a:pPr>
              <a:defRPr/>
            </a:pPr>
            <a:r>
              <a:rPr lang="en-US" sz="2000" b="1" dirty="0">
                <a:latin typeface="+mn-lt"/>
              </a:rPr>
              <a:t>Heat recovery steam generator (HRSG): </a:t>
            </a:r>
          </a:p>
          <a:p>
            <a:pPr marL="342900" indent="-342900">
              <a:buFont typeface="Wingdings" charset="2"/>
              <a:buChar char="§"/>
              <a:defRPr/>
            </a:pPr>
            <a:r>
              <a:rPr lang="en-US" sz="2000" dirty="0">
                <a:latin typeface="+mn-lt"/>
              </a:rPr>
              <a:t>HSRG brings the steam to 180bar and 567°C, cooling the mixture 482°C</a:t>
            </a:r>
          </a:p>
          <a:p>
            <a:pPr>
              <a:defRPr/>
            </a:pPr>
            <a:endParaRPr lang="en-US" sz="2000" dirty="0">
              <a:latin typeface="+mn-lt"/>
            </a:endParaRPr>
          </a:p>
          <a:p>
            <a:pPr>
              <a:defRPr/>
            </a:pPr>
            <a:r>
              <a:rPr lang="en-US" sz="2000" b="1" dirty="0">
                <a:latin typeface="+mn-lt"/>
              </a:rPr>
              <a:t>Further components:</a:t>
            </a:r>
          </a:p>
          <a:p>
            <a:pPr>
              <a:defRPr/>
            </a:pPr>
            <a:r>
              <a:rPr lang="en-US" sz="2000" dirty="0">
                <a:latin typeface="+mn-lt"/>
              </a:rPr>
              <a:t>O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 generator: needs 1.08MJ/(kg of O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) or 50.9kJ/(kg of mixture) </a:t>
            </a:r>
          </a:p>
          <a:p>
            <a:pPr>
              <a:defRPr/>
            </a:pPr>
            <a:r>
              <a:rPr lang="en-US" sz="2000" dirty="0">
                <a:latin typeface="+mn-lt"/>
              </a:rPr>
              <a:t>O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 compressor: brings the O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 from atmosphere to burner pressure level, needs 0.87MJ/(kg of O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) or 41kJ/(kg of mixture)</a:t>
            </a:r>
            <a:br>
              <a:rPr lang="en-US" sz="2000" dirty="0">
                <a:latin typeface="+mn-lt"/>
              </a:rPr>
            </a:br>
            <a:endParaRPr lang="en-US" sz="2000" dirty="0">
              <a:latin typeface="+mn-lt"/>
            </a:endParaRPr>
          </a:p>
          <a:p>
            <a:pPr>
              <a:defRPr/>
            </a:pPr>
            <a:r>
              <a:rPr lang="en-US" sz="2000" b="1" dirty="0">
                <a:latin typeface="+mn-lt"/>
              </a:rPr>
              <a:t>Overall maximum theoretical efficiency:</a:t>
            </a:r>
            <a:endParaRPr lang="en-US" sz="2000" dirty="0">
              <a:latin typeface="+mn-lt"/>
            </a:endParaRPr>
          </a:p>
          <a:p>
            <a:pPr>
              <a:defRPr/>
            </a:pPr>
            <a:r>
              <a:rPr lang="en-US" sz="1800" dirty="0" err="1">
                <a:latin typeface="+mn-lt"/>
              </a:rPr>
              <a:t>η</a:t>
            </a:r>
            <a:r>
              <a:rPr lang="en-US" sz="1800" baseline="-25000" dirty="0" err="1">
                <a:latin typeface="+mn-lt"/>
              </a:rPr>
              <a:t>th</a:t>
            </a:r>
            <a:r>
              <a:rPr lang="en-US" sz="1800" dirty="0">
                <a:latin typeface="+mn-lt"/>
              </a:rPr>
              <a:t>=</a:t>
            </a:r>
            <a:r>
              <a:rPr lang="en-US" sz="1800" dirty="0" err="1">
                <a:latin typeface="+mn-lt"/>
              </a:rPr>
              <a:t>η</a:t>
            </a:r>
            <a:r>
              <a:rPr lang="en-US" sz="1800" baseline="-25000" dirty="0" err="1">
                <a:latin typeface="+mn-lt"/>
              </a:rPr>
              <a:t>gen</a:t>
            </a:r>
            <a:r>
              <a:rPr lang="en-US" sz="1800" dirty="0">
                <a:latin typeface="+mn-lt"/>
              </a:rPr>
              <a:t>(W</a:t>
            </a:r>
            <a:r>
              <a:rPr lang="en-US" sz="1800" baseline="-25000" dirty="0">
                <a:latin typeface="+mn-lt"/>
              </a:rPr>
              <a:t>HTT</a:t>
            </a:r>
            <a:r>
              <a:rPr lang="en-US" sz="1800" dirty="0">
                <a:latin typeface="+mn-lt"/>
              </a:rPr>
              <a:t>+W</a:t>
            </a:r>
            <a:r>
              <a:rPr lang="en-US" sz="1800" baseline="-25000" dirty="0">
                <a:latin typeface="+mn-lt"/>
              </a:rPr>
              <a:t>HPT</a:t>
            </a:r>
            <a:r>
              <a:rPr lang="en-US" sz="1800" dirty="0">
                <a:latin typeface="+mn-lt"/>
              </a:rPr>
              <a:t>+W</a:t>
            </a:r>
            <a:r>
              <a:rPr lang="en-US" sz="1800" baseline="-25000" dirty="0">
                <a:latin typeface="+mn-lt"/>
              </a:rPr>
              <a:t>LPT</a:t>
            </a:r>
            <a:r>
              <a:rPr lang="en-US" sz="1800" dirty="0">
                <a:latin typeface="+mn-lt"/>
              </a:rPr>
              <a:t>-W</a:t>
            </a:r>
            <a:r>
              <a:rPr lang="en-US" sz="1800" baseline="-25000" dirty="0">
                <a:latin typeface="+mn-lt"/>
              </a:rPr>
              <a:t>C1</a:t>
            </a:r>
            <a:r>
              <a:rPr lang="en-US" sz="1800" dirty="0">
                <a:latin typeface="+mn-lt"/>
              </a:rPr>
              <a:t>-W</a:t>
            </a:r>
            <a:r>
              <a:rPr lang="en-US" sz="1800" baseline="-25000" dirty="0">
                <a:latin typeface="+mn-lt"/>
              </a:rPr>
              <a:t>C2</a:t>
            </a:r>
            <a:r>
              <a:rPr lang="en-US" sz="1800" dirty="0">
                <a:latin typeface="+mn-lt"/>
              </a:rPr>
              <a:t>-W</a:t>
            </a:r>
            <a:r>
              <a:rPr lang="en-US" sz="1800" baseline="-25000" dirty="0">
                <a:latin typeface="+mn-lt"/>
              </a:rPr>
              <a:t>C3</a:t>
            </a:r>
            <a:r>
              <a:rPr lang="en-US" sz="1800" dirty="0">
                <a:latin typeface="+mn-lt"/>
              </a:rPr>
              <a:t>-W</a:t>
            </a:r>
            <a:r>
              <a:rPr lang="en-US" sz="1800" baseline="-25000" dirty="0">
                <a:latin typeface="+mn-lt"/>
              </a:rPr>
              <a:t>pump1</a:t>
            </a:r>
            <a:r>
              <a:rPr lang="en-US" sz="1800" dirty="0">
                <a:latin typeface="+mn-lt"/>
              </a:rPr>
              <a:t>-W</a:t>
            </a:r>
            <a:r>
              <a:rPr lang="en-US" sz="1800" baseline="-25000" dirty="0">
                <a:latin typeface="+mn-lt"/>
              </a:rPr>
              <a:t>pump2</a:t>
            </a:r>
            <a:r>
              <a:rPr lang="en-US" sz="1800" dirty="0">
                <a:latin typeface="+mn-lt"/>
              </a:rPr>
              <a:t>-W</a:t>
            </a:r>
            <a:r>
              <a:rPr lang="en-US" sz="1800" baseline="-25000" dirty="0">
                <a:latin typeface="+mn-lt"/>
              </a:rPr>
              <a:t>O2gen</a:t>
            </a:r>
            <a:r>
              <a:rPr lang="en-US" sz="1800" dirty="0">
                <a:latin typeface="+mn-lt"/>
              </a:rPr>
              <a:t>-W</a:t>
            </a:r>
            <a:r>
              <a:rPr lang="en-US" sz="1800" baseline="-25000" dirty="0">
                <a:latin typeface="+mn-lt"/>
              </a:rPr>
              <a:t>O2compr</a:t>
            </a:r>
            <a:r>
              <a:rPr lang="en-US" sz="1800" dirty="0">
                <a:latin typeface="+mn-lt"/>
              </a:rPr>
              <a:t>)/</a:t>
            </a:r>
            <a:r>
              <a:rPr lang="en-US" sz="1800" dirty="0" err="1">
                <a:latin typeface="+mn-lt"/>
              </a:rPr>
              <a:t>Q</a:t>
            </a:r>
            <a:r>
              <a:rPr lang="en-US" sz="1800" baseline="-25000" dirty="0" err="1">
                <a:latin typeface="+mn-lt"/>
              </a:rPr>
              <a:t>comb</a:t>
            </a:r>
            <a:endParaRPr lang="en-US" sz="1800" baseline="-25000" dirty="0">
              <a:latin typeface="+mn-lt"/>
            </a:endParaRPr>
          </a:p>
          <a:p>
            <a:pPr>
              <a:defRPr/>
            </a:pPr>
            <a:r>
              <a:rPr lang="en-US" sz="1800" dirty="0">
                <a:latin typeface="+mn-lt"/>
              </a:rPr>
              <a:t>    = 57.5%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04806216-8F67-2E4C-8B82-C3287B1B45A8}" type="datetime1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12/14/21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2662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E429B1AA-A358-ED4B-811D-FB406318497A}" type="slidenum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16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836613"/>
            <a:ext cx="8351838" cy="25542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sz="2000" b="1" dirty="0">
                <a:latin typeface="+mn-lt"/>
              </a:rPr>
              <a:t>Comments</a:t>
            </a:r>
            <a:r>
              <a:rPr lang="en-US" sz="2000" dirty="0">
                <a:latin typeface="+mn-lt"/>
              </a:rPr>
              <a:t>:</a:t>
            </a:r>
            <a:br>
              <a:rPr lang="en-US" sz="2000" dirty="0">
                <a:latin typeface="+mn-lt"/>
              </a:rPr>
            </a:br>
            <a:r>
              <a:rPr lang="en-US" sz="2000" dirty="0">
                <a:latin typeface="+mn-lt"/>
              </a:rPr>
              <a:t> </a:t>
            </a:r>
          </a:p>
          <a:p>
            <a:pPr marL="342900" indent="-342900">
              <a:spcAft>
                <a:spcPts val="600"/>
              </a:spcAft>
              <a:buFont typeface="Wingdings" charset="2"/>
              <a:buChar char="§"/>
              <a:defRPr/>
            </a:pPr>
            <a:r>
              <a:rPr lang="en-US" sz="2000" dirty="0">
                <a:latin typeface="+mn-lt"/>
              </a:rPr>
              <a:t>CO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 storage has to be safe </a:t>
            </a:r>
          </a:p>
          <a:p>
            <a:pPr marL="342900" indent="-342900">
              <a:spcAft>
                <a:spcPts val="600"/>
              </a:spcAft>
              <a:buFont typeface="Wingdings" charset="2"/>
              <a:buChar char="§"/>
              <a:defRPr/>
            </a:pPr>
            <a:r>
              <a:rPr lang="en-US" sz="2000" dirty="0">
                <a:latin typeface="+mn-lt"/>
              </a:rPr>
              <a:t>Pilot power plants in Texas and Berlin</a:t>
            </a:r>
          </a:p>
          <a:p>
            <a:pPr marL="342900" indent="-342900">
              <a:spcAft>
                <a:spcPts val="600"/>
              </a:spcAft>
              <a:buFont typeface="Wingdings" charset="2"/>
              <a:buChar char="§"/>
              <a:defRPr/>
            </a:pPr>
            <a:r>
              <a:rPr lang="en-US" sz="2000" dirty="0">
                <a:latin typeface="+mn-lt"/>
              </a:rPr>
              <a:t>The power plant has to be close to the storage point to avoid CO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 transportation costs</a:t>
            </a:r>
          </a:p>
          <a:p>
            <a:pPr marL="342900" indent="-342900">
              <a:spcAft>
                <a:spcPts val="600"/>
              </a:spcAft>
              <a:buFont typeface="Wingdings" charset="2"/>
              <a:buChar char="§"/>
              <a:defRPr/>
            </a:pPr>
            <a:endParaRPr lang="en-US" sz="2000" dirty="0">
              <a:latin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DFA471F-B0F5-0D49-8373-74BA62A03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758783"/>
            <a:ext cx="5328592" cy="6099217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23528" y="724456"/>
            <a:ext cx="88204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Tahoma"/>
                <a:cs typeface="Tahoma"/>
              </a:rPr>
              <a:t>Population in Europe</a:t>
            </a:r>
          </a:p>
        </p:txBody>
      </p:sp>
      <p:sp>
        <p:nvSpPr>
          <p:cNvPr id="8" name="Rectangle 7"/>
          <p:cNvSpPr/>
          <p:nvPr/>
        </p:nvSpPr>
        <p:spPr>
          <a:xfrm>
            <a:off x="516572" y="1447007"/>
            <a:ext cx="3911412" cy="3131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525" indent="-263525">
              <a:spcBef>
                <a:spcPts val="1500"/>
              </a:spcBef>
              <a:buSzPct val="100000"/>
              <a:buFont typeface="Arial"/>
              <a:buChar char="•"/>
            </a:pPr>
            <a:r>
              <a:rPr lang="en-US" sz="2000" dirty="0">
                <a:latin typeface="Arial"/>
                <a:cs typeface="Arial"/>
                <a:sym typeface="Wingdings"/>
              </a:rPr>
              <a:t>Difficult to find safe spot for carbon dioxide storage in Europe, due to population density</a:t>
            </a:r>
          </a:p>
          <a:p>
            <a:pPr marL="263525" indent="-263525">
              <a:spcBef>
                <a:spcPts val="1500"/>
              </a:spcBef>
              <a:buSzPct val="100000"/>
              <a:buFont typeface="Arial"/>
              <a:buChar char="•"/>
            </a:pPr>
            <a:r>
              <a:rPr lang="en-US" sz="2000" dirty="0">
                <a:latin typeface="Arial"/>
                <a:cs typeface="Arial"/>
                <a:sym typeface="Wingdings"/>
              </a:rPr>
              <a:t>One option is in the ocean while another is mineralization </a:t>
            </a:r>
          </a:p>
          <a:p>
            <a:pPr marL="263525" indent="-263525">
              <a:spcBef>
                <a:spcPts val="1500"/>
              </a:spcBef>
              <a:buSzPct val="100000"/>
              <a:buFont typeface="Arial"/>
              <a:buChar char="•"/>
            </a:pPr>
            <a:endParaRPr lang="en-US" sz="2000" dirty="0">
              <a:latin typeface="Arial"/>
              <a:cs typeface="Arial"/>
              <a:sym typeface="Wingdings"/>
            </a:endParaRPr>
          </a:p>
          <a:p>
            <a:pPr marL="263525" indent="-263525">
              <a:spcBef>
                <a:spcPts val="1500"/>
              </a:spcBef>
              <a:buSzPct val="100000"/>
              <a:buFont typeface="Arial"/>
              <a:buChar char="•"/>
            </a:pPr>
            <a:endParaRPr lang="en-US" sz="2000" dirty="0">
              <a:latin typeface="Arial"/>
              <a:cs typeface="Arial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3336590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323528" y="724456"/>
            <a:ext cx="88204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Tahoma"/>
                <a:cs typeface="Tahoma"/>
              </a:rPr>
              <a:t>Scenario analysis: How can EU achieve 45% renewable electricity by 2030?</a:t>
            </a:r>
          </a:p>
        </p:txBody>
      </p:sp>
      <p:sp>
        <p:nvSpPr>
          <p:cNvPr id="8" name="Rectangle 7"/>
          <p:cNvSpPr/>
          <p:nvPr/>
        </p:nvSpPr>
        <p:spPr>
          <a:xfrm>
            <a:off x="516572" y="2014426"/>
            <a:ext cx="7995759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525" indent="-263525">
              <a:spcBef>
                <a:spcPts val="2700"/>
              </a:spcBef>
              <a:buSzPct val="100000"/>
              <a:buFont typeface="Arial"/>
              <a:buChar char="•"/>
            </a:pP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EU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targets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45%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renewable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electricity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by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2030</a:t>
            </a:r>
          </a:p>
          <a:p>
            <a:pPr marL="263525" indent="-263525">
              <a:spcBef>
                <a:spcPts val="2700"/>
              </a:spcBef>
              <a:buSzPct val="100000"/>
              <a:buFont typeface="Arial"/>
              <a:buChar char="•"/>
            </a:pP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Unlike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for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2020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targets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,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no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targets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for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individual countries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are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derived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for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2030</a:t>
            </a:r>
          </a:p>
          <a:p>
            <a:pPr marL="285750" indent="-285750">
              <a:spcBef>
                <a:spcPts val="2700"/>
              </a:spcBef>
              <a:buSzPct val="100000"/>
              <a:buFont typeface="Wingdings" charset="2"/>
              <a:buChar char="Ø"/>
            </a:pP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Which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combination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of wind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and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solar,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being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installed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in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which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locations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, will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achieve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EU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target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with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lowest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detrimental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effects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on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cost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and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security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supply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152543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election_007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455" b="26181"/>
          <a:stretch/>
        </p:blipFill>
        <p:spPr>
          <a:xfrm>
            <a:off x="4734733" y="6322668"/>
            <a:ext cx="4409267" cy="202650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23528" y="724456"/>
            <a:ext cx="88204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Tahoma"/>
                <a:cs typeface="Tahoma"/>
              </a:rPr>
              <a:t>45%-RES study: Optimization target</a:t>
            </a:r>
          </a:p>
        </p:txBody>
      </p:sp>
      <p:sp>
        <p:nvSpPr>
          <p:cNvPr id="8" name="Rectangle 7"/>
          <p:cNvSpPr/>
          <p:nvPr/>
        </p:nvSpPr>
        <p:spPr>
          <a:xfrm>
            <a:off x="516572" y="1447007"/>
            <a:ext cx="7794308" cy="5055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525" indent="-263525">
              <a:spcBef>
                <a:spcPts val="1500"/>
              </a:spcBef>
              <a:buSzPct val="100000"/>
              <a:buFont typeface="Arial"/>
              <a:buChar char="•"/>
            </a:pP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Optimum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shall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respect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energy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policy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trilemma: </a:t>
            </a:r>
            <a:r>
              <a:rPr lang="de-CH" sz="2000" dirty="0" err="1">
                <a:solidFill>
                  <a:srgbClr val="008000"/>
                </a:solidFill>
                <a:latin typeface="Arial"/>
                <a:cs typeface="Arial"/>
                <a:sym typeface="Wingdings"/>
              </a:rPr>
              <a:t>Sustainability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, </a:t>
            </a:r>
            <a:r>
              <a:rPr lang="de-CH" sz="2000" dirty="0" err="1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competitiveness</a:t>
            </a:r>
            <a:r>
              <a:rPr lang="de-CH" sz="2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and</a:t>
            </a:r>
            <a:r>
              <a:rPr lang="de-CH" sz="2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rgbClr val="3366FF"/>
                </a:solidFill>
                <a:latin typeface="Arial"/>
                <a:cs typeface="Arial"/>
                <a:sym typeface="Wingdings"/>
              </a:rPr>
              <a:t>security</a:t>
            </a:r>
            <a:r>
              <a:rPr lang="de-CH" sz="2000" dirty="0">
                <a:solidFill>
                  <a:srgbClr val="3366FF"/>
                </a:solidFill>
                <a:latin typeface="Arial"/>
                <a:cs typeface="Arial"/>
                <a:sym typeface="Wingdings"/>
              </a:rPr>
              <a:t> of </a:t>
            </a:r>
            <a:r>
              <a:rPr lang="de-CH" sz="2000" dirty="0" err="1">
                <a:solidFill>
                  <a:srgbClr val="3366FF"/>
                </a:solidFill>
                <a:latin typeface="Arial"/>
                <a:cs typeface="Arial"/>
                <a:sym typeface="Wingdings"/>
              </a:rPr>
              <a:t>supply</a:t>
            </a:r>
            <a:endParaRPr lang="de-CH" sz="2000" dirty="0">
              <a:solidFill>
                <a:srgbClr val="FF0000"/>
              </a:solidFill>
              <a:latin typeface="Arial"/>
              <a:cs typeface="Arial"/>
              <a:sym typeface="Wingdings"/>
            </a:endParaRPr>
          </a:p>
          <a:p>
            <a:pPr marL="263525" indent="-263525">
              <a:spcBef>
                <a:spcPts val="1500"/>
              </a:spcBef>
              <a:buSzPct val="100000"/>
              <a:buFont typeface="Arial"/>
              <a:buChar char="•"/>
            </a:pPr>
            <a:r>
              <a:rPr lang="en-US" sz="2000" dirty="0">
                <a:latin typeface="Arial"/>
                <a:cs typeface="Arial"/>
                <a:sym typeface="Wingdings"/>
              </a:rPr>
              <a:t>Optimization target </a:t>
            </a:r>
          </a:p>
          <a:p>
            <a:pPr marL="263525" indent="-263525">
              <a:spcBef>
                <a:spcPts val="3300"/>
              </a:spcBef>
              <a:buSzPct val="100000"/>
              <a:buFont typeface="Arial"/>
              <a:buChar char="•"/>
            </a:pPr>
            <a:r>
              <a:rPr lang="en-US" sz="2000" dirty="0">
                <a:latin typeface="Arial"/>
                <a:cs typeface="Arial"/>
                <a:sym typeface="Wingdings"/>
              </a:rPr>
              <a:t>Where</a:t>
            </a:r>
          </a:p>
          <a:p>
            <a:pPr marL="720725" lvl="1" indent="-263525">
              <a:spcBef>
                <a:spcPts val="1500"/>
              </a:spcBef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00B800"/>
                </a:solidFill>
                <a:latin typeface="Arial"/>
                <a:cs typeface="Arial"/>
                <a:sym typeface="Wingdings"/>
              </a:rPr>
              <a:t>Renewable share</a:t>
            </a:r>
          </a:p>
          <a:p>
            <a:pPr marL="720725" lvl="1" indent="-263525">
              <a:spcBef>
                <a:spcPts val="2700"/>
              </a:spcBef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Curtailment</a:t>
            </a:r>
          </a:p>
          <a:p>
            <a:pPr marL="720725" lvl="1" indent="-263525">
              <a:spcBef>
                <a:spcPts val="2700"/>
              </a:spcBef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Energy capacity factor</a:t>
            </a:r>
          </a:p>
          <a:p>
            <a:pPr marL="720725" lvl="1" indent="-263525">
              <a:spcBef>
                <a:spcPts val="2700"/>
              </a:spcBef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FF0000"/>
                </a:solidFill>
                <a:latin typeface="Arial"/>
                <a:cs typeface="Arial"/>
                <a:sym typeface="Wingdings"/>
              </a:rPr>
              <a:t>Transmission lines</a:t>
            </a:r>
          </a:p>
          <a:p>
            <a:pPr marL="720725" lvl="1" indent="-263525">
              <a:spcBef>
                <a:spcPts val="2700"/>
              </a:spcBef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3366FF"/>
                </a:solidFill>
                <a:latin typeface="Arial"/>
                <a:cs typeface="Arial"/>
                <a:sym typeface="Wingdings"/>
              </a:rPr>
              <a:t>Variability of residual load</a:t>
            </a:r>
          </a:p>
        </p:txBody>
      </p:sp>
      <p:pic>
        <p:nvPicPr>
          <p:cNvPr id="4" name="Picture 3" descr="Selection_0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18445" y="2175334"/>
            <a:ext cx="3215770" cy="1104906"/>
          </a:xfrm>
          <a:prstGeom prst="rect">
            <a:avLst/>
          </a:prstGeom>
        </p:spPr>
      </p:pic>
      <p:pic>
        <p:nvPicPr>
          <p:cNvPr id="7" name="Picture 6" descr="Selection_0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5591" y="3315453"/>
            <a:ext cx="3281230" cy="726665"/>
          </a:xfrm>
          <a:prstGeom prst="rect">
            <a:avLst/>
          </a:prstGeom>
        </p:spPr>
      </p:pic>
      <p:pic>
        <p:nvPicPr>
          <p:cNvPr id="9" name="Picture 8" descr="Selection_00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1579" y="3976630"/>
            <a:ext cx="3803326" cy="684311"/>
          </a:xfrm>
          <a:prstGeom prst="rect">
            <a:avLst/>
          </a:prstGeom>
        </p:spPr>
      </p:pic>
      <p:pic>
        <p:nvPicPr>
          <p:cNvPr id="10" name="Picture 9" descr="Selection_00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9980" y="4661991"/>
            <a:ext cx="4617602" cy="645159"/>
          </a:xfrm>
          <a:prstGeom prst="rect">
            <a:avLst/>
          </a:prstGeom>
        </p:spPr>
      </p:pic>
      <p:pic>
        <p:nvPicPr>
          <p:cNvPr id="11" name="Picture 10" descr="Selection_005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3493" y="5422326"/>
            <a:ext cx="5078672" cy="413982"/>
          </a:xfrm>
          <a:prstGeom prst="rect">
            <a:avLst/>
          </a:prstGeom>
        </p:spPr>
      </p:pic>
      <p:pic>
        <p:nvPicPr>
          <p:cNvPr id="12" name="Picture 11" descr="Selection_006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990"/>
          <a:stretch/>
        </p:blipFill>
        <p:spPr>
          <a:xfrm>
            <a:off x="4612036" y="5957898"/>
            <a:ext cx="3100486" cy="35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7778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501E6C-A377-2847-8A77-91169C7E91E1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1915050"/>
          <a:ext cx="8928546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3292591185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5514242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61523712"/>
                    </a:ext>
                  </a:extLst>
                </a:gridCol>
                <a:gridCol w="2663850">
                  <a:extLst>
                    <a:ext uri="{9D8B030D-6E8A-4147-A177-3AD203B41FA5}">
                      <a16:colId xmlns:a16="http://schemas.microsoft.com/office/drawing/2014/main" val="49718332"/>
                    </a:ext>
                  </a:extLst>
                </a:gridCol>
              </a:tblGrid>
              <a:tr h="24688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Vorlesung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Übung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Beispiel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73710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r>
                        <a:rPr lang="en-US" sz="1600" b="1" dirty="0"/>
                        <a:t>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Thema</a:t>
                      </a:r>
                      <a:r>
                        <a:rPr lang="en-US" sz="1600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Thema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257529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r>
                        <a:rPr lang="en-US" sz="1600" dirty="0"/>
                        <a:t>09.11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Prozess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des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Energieaustausches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09.11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Geschwindigkeitsdreiecke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57658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r>
                        <a:rPr lang="en-US" sz="1600" dirty="0"/>
                        <a:t>16.11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Dampfkraftprozesse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Rankine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Zyklus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486396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r>
                        <a:rPr lang="en-US" sz="1600" dirty="0"/>
                        <a:t>23.11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Gasarbeitsprozesse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-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Verbrennungsmotoren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Diesel / Otto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Zyklus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562703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r>
                        <a:rPr lang="en-US" sz="1600" dirty="0"/>
                        <a:t>30.11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Gasarbeitsprozesse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-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Gasturbinenprozesse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Brayton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Zyklus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969888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r>
                        <a:rPr lang="en-US" sz="1600" dirty="0"/>
                        <a:t>07.12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Gasarbeitsprozesse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-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Kombinierten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Zyklen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07.12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Kombinierter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Zyklus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314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r>
                        <a:rPr lang="en-US" sz="1600" dirty="0"/>
                        <a:t>14.12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Kältemaschinen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und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Wärmepumpen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Kältemaschine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Wärmepumpe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12833"/>
                  </a:ext>
                </a:extLst>
              </a:tr>
              <a:tr h="165929">
                <a:tc>
                  <a:txBody>
                    <a:bodyPr/>
                    <a:lstStyle/>
                    <a:p>
                      <a:r>
                        <a:rPr lang="en-US" sz="1600" dirty="0"/>
                        <a:t>21.12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dirty="0" err="1"/>
                        <a:t>K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ältemaschinen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Oxyfuel,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Carbon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Capture and Storage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21.12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Wärmepumpe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978787"/>
                  </a:ext>
                </a:extLst>
              </a:tr>
            </a:tbl>
          </a:graphicData>
        </a:graphic>
      </p:graphicFrame>
      <p:sp>
        <p:nvSpPr>
          <p:cNvPr id="8193" name="Title 1"/>
          <p:cNvSpPr>
            <a:spLocks noGrp="1"/>
          </p:cNvSpPr>
          <p:nvPr/>
        </p:nvSpPr>
        <p:spPr bwMode="auto">
          <a:xfrm>
            <a:off x="3203575" y="836613"/>
            <a:ext cx="26638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/>
          <a:p>
            <a:pPr eaLnBrk="0" hangingPunct="0"/>
            <a:r>
              <a:rPr lang="en-US" sz="4000">
                <a:solidFill>
                  <a:srgbClr val="6AB575"/>
                </a:solidFill>
                <a:latin typeface="TheSans 6-SemiBold" charset="0"/>
                <a:ea typeface="Osaka" charset="0"/>
                <a:cs typeface="Osaka" charset="0"/>
              </a:rPr>
              <a:t>Overview</a:t>
            </a:r>
          </a:p>
        </p:txBody>
      </p:sp>
      <p:sp>
        <p:nvSpPr>
          <p:cNvPr id="8194" name="Slide Number Placeholder 4"/>
          <p:cNvSpPr txBox="1">
            <a:spLocks/>
          </p:cNvSpPr>
          <p:nvPr/>
        </p:nvSpPr>
        <p:spPr bwMode="auto">
          <a:xfrm>
            <a:off x="7442200" y="6481763"/>
            <a:ext cx="15938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E72D08B-6028-8147-B7ED-53C650B830A0}" type="slidenum">
              <a:rPr lang="en-US" sz="1400">
                <a:solidFill>
                  <a:schemeClr val="bg1"/>
                </a:solidFill>
                <a:ea typeface="Osaka" charset="0"/>
                <a:cs typeface="Osaka" charset="0"/>
              </a:rPr>
              <a:pPr algn="r"/>
              <a:t>2</a:t>
            </a:fld>
            <a:endParaRPr lang="en-US" sz="1400">
              <a:solidFill>
                <a:schemeClr val="bg1"/>
              </a:solidFill>
              <a:ea typeface="Osaka" charset="0"/>
              <a:cs typeface="Osaka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5903931-82B5-4543-92B8-B08B7F1F2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434" y="4653136"/>
            <a:ext cx="8934021" cy="553754"/>
          </a:xfrm>
          <a:prstGeom prst="rect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323528" y="724456"/>
            <a:ext cx="88204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Tahoma"/>
                <a:cs typeface="Tahoma"/>
              </a:rPr>
              <a:t>Results: Optimal RES portfolio across Europe</a:t>
            </a:r>
          </a:p>
        </p:txBody>
      </p:sp>
      <p:sp>
        <p:nvSpPr>
          <p:cNvPr id="8" name="Rectangle 7"/>
          <p:cNvSpPr/>
          <p:nvPr/>
        </p:nvSpPr>
        <p:spPr>
          <a:xfrm>
            <a:off x="476037" y="1676677"/>
            <a:ext cx="36315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525" indent="-263525">
              <a:spcBef>
                <a:spcPts val="1500"/>
              </a:spcBef>
              <a:buSzPct val="100000"/>
              <a:buFont typeface="Arial"/>
              <a:buChar char="•"/>
            </a:pP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To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achieve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45% RES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target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, 221 GW of wind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and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82 GW of solar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need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to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be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installed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across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central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Europe</a:t>
            </a:r>
            <a:endParaRPr lang="en-US" sz="2000" dirty="0">
              <a:latin typeface="Arial"/>
              <a:cs typeface="Arial"/>
              <a:sym typeface="Wingdings"/>
            </a:endParaRPr>
          </a:p>
        </p:txBody>
      </p:sp>
      <p:pic>
        <p:nvPicPr>
          <p:cNvPr id="3" name="Picture 2" descr="install_locs_8_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5631" y="1719412"/>
            <a:ext cx="4928369" cy="4733287"/>
          </a:xfrm>
          <a:prstGeom prst="rect">
            <a:avLst/>
          </a:prstGeom>
        </p:spPr>
      </p:pic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4957942"/>
              </p:ext>
            </p:extLst>
          </p:nvPr>
        </p:nvGraphicFramePr>
        <p:xfrm>
          <a:off x="199859" y="3215372"/>
          <a:ext cx="3961725" cy="3261360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1320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2184">
                <a:tc>
                  <a:txBody>
                    <a:bodyPr/>
                    <a:lstStyle/>
                    <a:p>
                      <a:endParaRPr lang="en-US" sz="16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Installed Wind [GW]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Installed Solar [GW]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962">
                <a:tc>
                  <a:txBody>
                    <a:bodyPr/>
                    <a:lstStyle/>
                    <a:p>
                      <a:r>
                        <a:rPr lang="en-US" sz="1600" b="0" dirty="0"/>
                        <a:t>AUT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6962">
                <a:tc>
                  <a:txBody>
                    <a:bodyPr/>
                    <a:lstStyle/>
                    <a:p>
                      <a:r>
                        <a:rPr lang="en-US" sz="1600" b="0" dirty="0"/>
                        <a:t>CZE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6962">
                <a:tc>
                  <a:txBody>
                    <a:bodyPr/>
                    <a:lstStyle/>
                    <a:p>
                      <a:r>
                        <a:rPr lang="en-US" sz="1600" b="0" dirty="0"/>
                        <a:t>DEU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6962">
                <a:tc>
                  <a:txBody>
                    <a:bodyPr/>
                    <a:lstStyle/>
                    <a:p>
                      <a:r>
                        <a:rPr lang="en-US" sz="1600" b="0" dirty="0"/>
                        <a:t>FRA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6962">
                <a:tc>
                  <a:txBody>
                    <a:bodyPr/>
                    <a:lstStyle/>
                    <a:p>
                      <a:r>
                        <a:rPr lang="en-US" sz="1600" b="0" dirty="0"/>
                        <a:t>ITA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6962">
                <a:tc>
                  <a:txBody>
                    <a:bodyPr/>
                    <a:lstStyle/>
                    <a:p>
                      <a:r>
                        <a:rPr lang="en-US" sz="1600" b="0" dirty="0"/>
                        <a:t>POL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6962">
                <a:tc>
                  <a:txBody>
                    <a:bodyPr/>
                    <a:lstStyle/>
                    <a:p>
                      <a:r>
                        <a:rPr lang="en-US" sz="1600" b="0" dirty="0"/>
                        <a:t>SUI</a:t>
                      </a: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3</a:t>
                      </a: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dirty="0"/>
                        <a:t>12</a:t>
                      </a:r>
                    </a:p>
                  </a:txBody>
                  <a:tcPr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6962">
                <a:tc>
                  <a:txBody>
                    <a:bodyPr/>
                    <a:lstStyle/>
                    <a:p>
                      <a:r>
                        <a:rPr lang="en-US" sz="1600" b="1" dirty="0"/>
                        <a:t>Total</a:t>
                      </a: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221</a:t>
                      </a: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82</a:t>
                      </a:r>
                    </a:p>
                  </a:txBody>
                  <a:tcP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2A55AE6-E728-3F4E-AC2D-4CCD5F79B201}"/>
              </a:ext>
            </a:extLst>
          </p:cNvPr>
          <p:cNvSpPr txBox="1"/>
          <p:nvPr/>
        </p:nvSpPr>
        <p:spPr>
          <a:xfrm>
            <a:off x="4269678" y="6452699"/>
            <a:ext cx="6120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Optimal RES portfolio to achieve 45% renewable electricity in central Europe by 2030</a:t>
            </a:r>
          </a:p>
          <a:p>
            <a:r>
              <a:rPr lang="en-US" sz="900" dirty="0"/>
              <a:t>P Eser, N Chokani, RS Abhari  2017 IEEE Power &amp; Energy Society General Meeting, 1-5</a:t>
            </a:r>
          </a:p>
        </p:txBody>
      </p:sp>
    </p:spTree>
    <p:extLst>
      <p:ext uri="{BB962C8B-B14F-4D97-AF65-F5344CB8AC3E}">
        <p14:creationId xmlns:p14="http://schemas.microsoft.com/office/powerpoint/2010/main" val="38961977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38"/>
          <p:cNvSpPr txBox="1"/>
          <p:nvPr/>
        </p:nvSpPr>
        <p:spPr>
          <a:xfrm>
            <a:off x="323528" y="724456"/>
            <a:ext cx="88204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dirty="0">
                <a:solidFill>
                  <a:schemeClr val="tx1"/>
                </a:solidFill>
                <a:latin typeface="Tahoma"/>
                <a:cs typeface="Tahoma"/>
              </a:rPr>
              <a:t>Results: Transmission grid in Italy limits penetration of solar power</a:t>
            </a:r>
          </a:p>
        </p:txBody>
      </p:sp>
      <p:pic>
        <p:nvPicPr>
          <p:cNvPr id="4" name="Picture 3" descr="upgraded_translines_8_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4561" y="1634885"/>
            <a:ext cx="5009439" cy="4885366"/>
          </a:xfrm>
          <a:prstGeom prst="rect">
            <a:avLst/>
          </a:prstGeom>
        </p:spPr>
      </p:pic>
      <p:pic>
        <p:nvPicPr>
          <p:cNvPr id="3" name="Picture 2" descr="fuelShares_all_countries_2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96" t="5455" b="7841"/>
          <a:stretch/>
        </p:blipFill>
        <p:spPr>
          <a:xfrm>
            <a:off x="49346" y="3394208"/>
            <a:ext cx="4314911" cy="314461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76037" y="1838795"/>
            <a:ext cx="500968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3525" indent="-263525">
              <a:spcBef>
                <a:spcPts val="1500"/>
              </a:spcBef>
              <a:buSzPct val="100000"/>
              <a:buFont typeface="Arial"/>
              <a:buChar char="•"/>
            </a:pP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Contribution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of solar power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to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45% RES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goal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is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limited,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because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transmission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lines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between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Italy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and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rest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of Europe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are</a:t>
            </a:r>
            <a:r>
              <a:rPr lang="de-CH" sz="2000" dirty="0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 </a:t>
            </a:r>
            <a:r>
              <a:rPr lang="de-CH" sz="2000" dirty="0" err="1">
                <a:solidFill>
                  <a:schemeClr val="tx1"/>
                </a:solidFill>
                <a:latin typeface="Arial"/>
                <a:cs typeface="Arial"/>
                <a:sym typeface="Wingdings"/>
              </a:rPr>
              <a:t>bottlenecks</a:t>
            </a:r>
            <a:endParaRPr lang="en-US" sz="2000" dirty="0">
              <a:latin typeface="Arial"/>
              <a:cs typeface="Arial"/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847747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/>
          <p:cNvSpPr>
            <a:spLocks noGrp="1"/>
          </p:cNvSpPr>
          <p:nvPr>
            <p:ph type="title"/>
          </p:nvPr>
        </p:nvSpPr>
        <p:spPr>
          <a:xfrm>
            <a:off x="539750" y="765175"/>
            <a:ext cx="7924800" cy="990600"/>
          </a:xfrm>
        </p:spPr>
        <p:txBody>
          <a:bodyPr/>
          <a:lstStyle/>
          <a:p>
            <a:r>
              <a:rPr lang="en-US">
                <a:latin typeface="TheSans 6-SemiBold" charset="0"/>
                <a:ea typeface="Osaka" charset="0"/>
                <a:cs typeface="Osaka" charset="0"/>
              </a:rPr>
              <a:t>Exam topics</a:t>
            </a:r>
          </a:p>
        </p:txBody>
      </p:sp>
      <p:sp>
        <p:nvSpPr>
          <p:cNvPr id="5939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latin typeface="TheSans 5" charset="0"/>
                <a:ea typeface="Osaka" charset="0"/>
                <a:cs typeface="Osaka" charset="0"/>
              </a:rPr>
              <a:t>Velocity triangles for compressors and turbines:</a:t>
            </a:r>
          </a:p>
          <a:p>
            <a:pPr lvl="1"/>
            <a:r>
              <a:rPr lang="en-US" sz="2400" dirty="0">
                <a:latin typeface="TheSans 5" charset="0"/>
                <a:ea typeface="Osaka" charset="0"/>
                <a:cs typeface="Osaka" charset="0"/>
              </a:rPr>
              <a:t>Relative and absolute velocities</a:t>
            </a:r>
          </a:p>
          <a:p>
            <a:pPr lvl="1"/>
            <a:r>
              <a:rPr lang="en-US" sz="2400" dirty="0">
                <a:latin typeface="TheSans 5" charset="0"/>
                <a:ea typeface="Osaka" charset="0"/>
                <a:cs typeface="Osaka" charset="0"/>
              </a:rPr>
              <a:t>Work, Power, </a:t>
            </a:r>
            <a:r>
              <a:rPr lang="en-US" sz="2400" dirty="0" err="1">
                <a:latin typeface="TheSans 5" charset="0"/>
                <a:ea typeface="Osaka" charset="0"/>
                <a:cs typeface="Osaka" charset="0"/>
              </a:rPr>
              <a:t>Δh</a:t>
            </a:r>
            <a:r>
              <a:rPr lang="en-US" sz="2400" dirty="0">
                <a:latin typeface="TheSans 5" charset="0"/>
                <a:ea typeface="Osaka" charset="0"/>
                <a:cs typeface="Osaka" charset="0"/>
              </a:rPr>
              <a:t>, </a:t>
            </a:r>
            <a:r>
              <a:rPr lang="en-US" sz="2400" dirty="0" err="1">
                <a:latin typeface="TheSans 5" charset="0"/>
                <a:ea typeface="Osaka" charset="0"/>
                <a:cs typeface="Osaka" charset="0"/>
              </a:rPr>
              <a:t>Δp</a:t>
            </a:r>
            <a:endParaRPr lang="en-US" sz="2400" dirty="0">
              <a:latin typeface="TheSans 5" charset="0"/>
              <a:ea typeface="Osaka" charset="0"/>
              <a:cs typeface="Osaka" charset="0"/>
            </a:endParaRPr>
          </a:p>
          <a:p>
            <a:r>
              <a:rPr lang="en-US" sz="2400" dirty="0">
                <a:latin typeface="TheSans 5" charset="0"/>
                <a:ea typeface="Osaka" charset="0"/>
                <a:cs typeface="Osaka" charset="0"/>
              </a:rPr>
              <a:t>Calculate the thermodynamic properties in the process points around a cycle with and without tables</a:t>
            </a:r>
          </a:p>
          <a:p>
            <a:r>
              <a:rPr lang="en-US" sz="2400" dirty="0">
                <a:latin typeface="TheSans 5" charset="0"/>
                <a:ea typeface="Osaka" charset="0"/>
                <a:cs typeface="Osaka" charset="0"/>
              </a:rPr>
              <a:t>Draw T-s and p-V diagrams</a:t>
            </a:r>
          </a:p>
          <a:p>
            <a:r>
              <a:rPr lang="en-US" sz="2400" dirty="0">
                <a:latin typeface="TheSans 5" charset="0"/>
                <a:ea typeface="Osaka" charset="0"/>
                <a:cs typeface="Osaka" charset="0"/>
              </a:rPr>
              <a:t>Use the turbine/compressor efficiency</a:t>
            </a:r>
          </a:p>
          <a:p>
            <a:r>
              <a:rPr lang="en-US" sz="2400" dirty="0">
                <a:latin typeface="TheSans 5" charset="0"/>
                <a:ea typeface="Osaka" charset="0"/>
                <a:cs typeface="Osaka" charset="0"/>
              </a:rPr>
              <a:t>Calculate work and heat</a:t>
            </a:r>
          </a:p>
          <a:p>
            <a:r>
              <a:rPr lang="en-US" sz="2400" dirty="0">
                <a:latin typeface="TheSans 5" charset="0"/>
                <a:ea typeface="Osaka" charset="0"/>
                <a:cs typeface="Osaka" charset="0"/>
              </a:rPr>
              <a:t>Calculate the thermal efficiency</a:t>
            </a:r>
          </a:p>
          <a:p>
            <a:r>
              <a:rPr lang="en-US" sz="2400" dirty="0">
                <a:latin typeface="TheSans 5" charset="0"/>
                <a:ea typeface="Osaka" charset="0"/>
                <a:cs typeface="Osaka" charset="0"/>
              </a:rPr>
              <a:t>Understand issues and potential solutions for carbon capture and storage</a:t>
            </a:r>
          </a:p>
          <a:p>
            <a:endParaRPr lang="en-US" sz="2400" dirty="0">
              <a:latin typeface="TheSans 5" charset="0"/>
              <a:ea typeface="Osaka" charset="0"/>
              <a:cs typeface="Osaka" charset="0"/>
            </a:endParaRPr>
          </a:p>
        </p:txBody>
      </p:sp>
      <p:sp>
        <p:nvSpPr>
          <p:cNvPr id="59395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930A82B8-F49B-AC46-B0A4-4064A0D9C6F9}" type="datetime1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12/14/21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59396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4F5991C-9A6A-4645-8059-4FAA8A40303B}" type="slidenum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22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9366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heSans 6-SemiBold" charset="0"/>
                <a:ea typeface="Osaka" charset="0"/>
                <a:cs typeface="Osaka" charset="0"/>
              </a:rPr>
              <a:t>Cycles</a:t>
            </a:r>
          </a:p>
        </p:txBody>
      </p:sp>
      <p:sp>
        <p:nvSpPr>
          <p:cNvPr id="604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>
                <a:latin typeface="TheSans 5" charset="0"/>
                <a:ea typeface="Osaka" charset="0"/>
                <a:cs typeface="Osaka" charset="0"/>
              </a:rPr>
              <a:t>Rankine cycle</a:t>
            </a:r>
          </a:p>
          <a:p>
            <a:r>
              <a:rPr lang="en-US" sz="2800">
                <a:latin typeface="TheSans 5" charset="0"/>
                <a:ea typeface="Osaka" charset="0"/>
                <a:cs typeface="Osaka" charset="0"/>
              </a:rPr>
              <a:t>Otto cycle</a:t>
            </a:r>
          </a:p>
          <a:p>
            <a:r>
              <a:rPr lang="en-US" sz="2800">
                <a:latin typeface="TheSans 5" charset="0"/>
                <a:ea typeface="Osaka" charset="0"/>
                <a:cs typeface="Osaka" charset="0"/>
              </a:rPr>
              <a:t>Diesel cycle</a:t>
            </a:r>
          </a:p>
          <a:p>
            <a:r>
              <a:rPr lang="en-US" sz="2800">
                <a:latin typeface="TheSans 5" charset="0"/>
                <a:ea typeface="Osaka" charset="0"/>
                <a:cs typeface="Osaka" charset="0"/>
              </a:rPr>
              <a:t>Brayton cycle</a:t>
            </a:r>
          </a:p>
          <a:p>
            <a:r>
              <a:rPr lang="en-US" sz="2800">
                <a:latin typeface="TheSans 5" charset="0"/>
                <a:ea typeface="Osaka" charset="0"/>
                <a:cs typeface="Osaka" charset="0"/>
              </a:rPr>
              <a:t>Stirling cycle</a:t>
            </a:r>
          </a:p>
          <a:p>
            <a:r>
              <a:rPr lang="en-US" sz="2800">
                <a:latin typeface="TheSans 5" charset="0"/>
                <a:ea typeface="Osaka" charset="0"/>
                <a:cs typeface="Osaka" charset="0"/>
              </a:rPr>
              <a:t>Carnot cycle: heat pump / refrigerator</a:t>
            </a:r>
          </a:p>
          <a:p>
            <a:r>
              <a:rPr lang="en-US" sz="2800">
                <a:latin typeface="TheSans 5" charset="0"/>
                <a:ea typeface="Osaka" charset="0"/>
                <a:cs typeface="Osaka" charset="0"/>
              </a:rPr>
              <a:t>Combined cycles (combination of all the cycles above)</a:t>
            </a:r>
          </a:p>
          <a:p>
            <a:endParaRPr lang="en-US" sz="2800">
              <a:latin typeface="TheSans 5" charset="0"/>
              <a:ea typeface="Osaka" charset="0"/>
              <a:cs typeface="Osaka" charset="0"/>
            </a:endParaRPr>
          </a:p>
        </p:txBody>
      </p:sp>
      <p:sp>
        <p:nvSpPr>
          <p:cNvPr id="60419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F31305A-101F-2A49-93BA-D35D7054E0CC}" type="datetime1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12/14/21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6042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ECC848E-FBC2-AA41-A763-3713FE05FF71}" type="slidenum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23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476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0" y="857250"/>
            <a:ext cx="7015163" cy="431800"/>
          </a:xfrm>
        </p:spPr>
        <p:txBody>
          <a:bodyPr/>
          <a:lstStyle/>
          <a:p>
            <a:r>
              <a:rPr lang="de-DE">
                <a:latin typeface="TheSans 6-SemiBold" charset="0"/>
                <a:ea typeface="Osaka" charset="0"/>
                <a:cs typeface="Osaka" charset="0"/>
              </a:rPr>
              <a:t>Beispiel</a:t>
            </a:r>
          </a:p>
        </p:txBody>
      </p:sp>
      <p:sp>
        <p:nvSpPr>
          <p:cNvPr id="49154" name="Rectangle 3"/>
          <p:cNvSpPr txBox="1">
            <a:spLocks noChangeArrowheads="1"/>
          </p:cNvSpPr>
          <p:nvPr/>
        </p:nvSpPr>
        <p:spPr bwMode="auto">
          <a:xfrm>
            <a:off x="782638" y="1506538"/>
            <a:ext cx="7505700" cy="47656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200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Kompressionskältemaschine, Arbeitsmittel: R134a (CF</a:t>
            </a:r>
            <a:r>
              <a:rPr lang="de-CH" sz="2000" baseline="-2500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3</a:t>
            </a:r>
            <a:r>
              <a:rPr lang="de-CH" sz="200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CH</a:t>
            </a:r>
            <a:r>
              <a:rPr lang="de-CH" sz="2000" baseline="-2500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2</a:t>
            </a:r>
            <a:r>
              <a:rPr lang="de-CH" sz="200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F)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endParaRPr lang="de-CH" sz="200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endParaRPr lang="de-CH" sz="200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endParaRPr lang="de-CH" sz="200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endParaRPr lang="de-CH" sz="200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endParaRPr lang="de-CH" sz="200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endParaRPr lang="de-CH" sz="200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200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gesucht: </a:t>
            </a:r>
            <a:endParaRPr lang="de-DE" sz="200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</p:txBody>
      </p:sp>
      <p:graphicFrame>
        <p:nvGraphicFramePr>
          <p:cNvPr id="49155" name="Object 2"/>
          <p:cNvGraphicFramePr>
            <a:graphicFrameLocks noChangeAspect="1"/>
          </p:cNvGraphicFramePr>
          <p:nvPr/>
        </p:nvGraphicFramePr>
        <p:xfrm>
          <a:off x="2425700" y="6119813"/>
          <a:ext cx="3260725" cy="433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49" name="Equation" r:id="rId3" imgW="1816100" imgH="241300" progId="Equation.3">
                  <p:embed/>
                </p:oleObj>
              </mc:Choice>
              <mc:Fallback>
                <p:oleObj name="Equation" r:id="rId3" imgW="1816100" imgH="241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5700" y="6119813"/>
                        <a:ext cx="3260725" cy="433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bg2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9156" name="Picture 7" descr="Kaeltemaschine_Beispie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33625" y="1947863"/>
            <a:ext cx="3592513" cy="393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2"/>
          <p:cNvSpPr txBox="1">
            <a:spLocks noChangeArrowheads="1"/>
          </p:cNvSpPr>
          <p:nvPr/>
        </p:nvSpPr>
        <p:spPr bwMode="auto">
          <a:xfrm>
            <a:off x="838200" y="683468"/>
            <a:ext cx="7505700" cy="60579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DE" sz="2000" dirty="0">
                <a:latin typeface="TheSans 5" charset="0"/>
                <a:ea typeface="Osaka" charset="0"/>
                <a:cs typeface="Osaka" charset="0"/>
              </a:rPr>
              <a:t>Lösung: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endParaRPr lang="de-DE" sz="2000" dirty="0"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endParaRPr lang="de-DE" sz="2000" dirty="0"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endParaRPr lang="de-DE" sz="2000" dirty="0"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DE" sz="2000" dirty="0">
                <a:latin typeface="TheSans 5" charset="0"/>
                <a:ea typeface="Osaka" charset="0"/>
                <a:cs typeface="Osaka" charset="0"/>
              </a:rPr>
              <a:t>Zustand 1: 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600" dirty="0">
                <a:solidFill>
                  <a:srgbClr val="000000"/>
                </a:solidFill>
                <a:latin typeface="TheSans 5" charset="0"/>
              </a:rPr>
              <a:t>Gesättigter reiner Dampf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600" dirty="0">
                <a:solidFill>
                  <a:srgbClr val="000000"/>
                </a:solidFill>
                <a:latin typeface="TheSans 5" charset="0"/>
              </a:rPr>
              <a:t>p</a:t>
            </a:r>
            <a:r>
              <a:rPr lang="de-CH" sz="1600" baseline="-25000" dirty="0">
                <a:solidFill>
                  <a:srgbClr val="000000"/>
                </a:solidFill>
                <a:latin typeface="TheSans 5" charset="0"/>
              </a:rPr>
              <a:t>1</a:t>
            </a:r>
            <a:r>
              <a:rPr lang="de-CH" sz="1600" dirty="0">
                <a:solidFill>
                  <a:srgbClr val="000000"/>
                </a:solidFill>
                <a:latin typeface="TheSans 5" charset="0"/>
              </a:rPr>
              <a:t> = 1.6 bar, Tabelle: h</a:t>
            </a:r>
            <a:r>
              <a:rPr lang="de-CH" sz="1600" baseline="-25000" dirty="0">
                <a:solidFill>
                  <a:srgbClr val="000000"/>
                </a:solidFill>
                <a:latin typeface="TheSans 5" charset="0"/>
              </a:rPr>
              <a:t>1</a:t>
            </a:r>
            <a:r>
              <a:rPr lang="de-CH" sz="1600" dirty="0">
                <a:solidFill>
                  <a:srgbClr val="000000"/>
                </a:solidFill>
                <a:latin typeface="TheSans 5" charset="0"/>
              </a:rPr>
              <a:t> = 237.97 kJ/kg, s</a:t>
            </a:r>
            <a:r>
              <a:rPr lang="de-CH" sz="1600" baseline="-25000" dirty="0">
                <a:solidFill>
                  <a:srgbClr val="000000"/>
                </a:solidFill>
                <a:latin typeface="TheSans 5" charset="0"/>
              </a:rPr>
              <a:t>1</a:t>
            </a:r>
            <a:r>
              <a:rPr lang="de-CH" sz="1600" dirty="0">
                <a:solidFill>
                  <a:srgbClr val="000000"/>
                </a:solidFill>
                <a:latin typeface="TheSans 5" charset="0"/>
              </a:rPr>
              <a:t> = 0.9295 kJ/</a:t>
            </a:r>
            <a:r>
              <a:rPr lang="de-CH" sz="1600" dirty="0" err="1">
                <a:solidFill>
                  <a:srgbClr val="000000"/>
                </a:solidFill>
                <a:latin typeface="TheSans 5" charset="0"/>
              </a:rPr>
              <a:t>kgK</a:t>
            </a:r>
            <a:endParaRPr lang="de-CH" sz="1600" dirty="0">
              <a:solidFill>
                <a:srgbClr val="000000"/>
              </a:solidFill>
              <a:latin typeface="TheSans 5" charset="0"/>
            </a:endParaRP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20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Zustand 2s: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600" dirty="0">
                <a:solidFill>
                  <a:srgbClr val="000000"/>
                </a:solidFill>
                <a:latin typeface="TheSans 5" charset="0"/>
              </a:rPr>
              <a:t>s</a:t>
            </a:r>
            <a:r>
              <a:rPr lang="de-CH" sz="1600" baseline="-25000" dirty="0">
                <a:solidFill>
                  <a:srgbClr val="000000"/>
                </a:solidFill>
                <a:latin typeface="TheSans 5" charset="0"/>
              </a:rPr>
              <a:t>2S</a:t>
            </a:r>
            <a:r>
              <a:rPr lang="de-CH" sz="1600" dirty="0">
                <a:solidFill>
                  <a:srgbClr val="000000"/>
                </a:solidFill>
                <a:latin typeface="TheSans 5" charset="0"/>
              </a:rPr>
              <a:t> </a:t>
            </a:r>
            <a:r>
              <a:rPr lang="de-CH" sz="1600" baseline="-25000" dirty="0">
                <a:solidFill>
                  <a:srgbClr val="000000"/>
                </a:solidFill>
                <a:latin typeface="TheSans 5" charset="0"/>
              </a:rPr>
              <a:t> </a:t>
            </a:r>
            <a:r>
              <a:rPr lang="de-CH" sz="1600" dirty="0">
                <a:solidFill>
                  <a:srgbClr val="000000"/>
                </a:solidFill>
                <a:latin typeface="TheSans 5" charset="0"/>
              </a:rPr>
              <a:t>= s</a:t>
            </a:r>
            <a:r>
              <a:rPr lang="de-CH" sz="1600" baseline="-25000" dirty="0">
                <a:solidFill>
                  <a:srgbClr val="000000"/>
                </a:solidFill>
                <a:latin typeface="TheSans 5" charset="0"/>
              </a:rPr>
              <a:t>1</a:t>
            </a:r>
            <a:r>
              <a:rPr lang="de-CH" sz="1600" dirty="0">
                <a:solidFill>
                  <a:srgbClr val="000000"/>
                </a:solidFill>
                <a:latin typeface="TheSans 5" charset="0"/>
              </a:rPr>
              <a:t>, p</a:t>
            </a:r>
            <a:r>
              <a:rPr lang="de-CH" sz="1600" baseline="-25000" dirty="0">
                <a:solidFill>
                  <a:srgbClr val="000000"/>
                </a:solidFill>
                <a:latin typeface="TheSans 5" charset="0"/>
              </a:rPr>
              <a:t>2S</a:t>
            </a:r>
            <a:r>
              <a:rPr lang="de-CH" sz="1600" dirty="0">
                <a:solidFill>
                  <a:srgbClr val="000000"/>
                </a:solidFill>
                <a:latin typeface="TheSans 5" charset="0"/>
              </a:rPr>
              <a:t> = 9 bar, Tabelle </a:t>
            </a:r>
            <a:r>
              <a:rPr lang="de-CH" sz="1600" dirty="0">
                <a:solidFill>
                  <a:srgbClr val="000000"/>
                </a:solidFill>
                <a:latin typeface="Symbol" charset="0"/>
                <a:sym typeface="Symbol" charset="0"/>
              </a:rPr>
              <a:t>-&gt;</a:t>
            </a:r>
            <a:r>
              <a:rPr lang="de-CH" sz="1600" dirty="0">
                <a:solidFill>
                  <a:srgbClr val="000000"/>
                </a:solidFill>
                <a:latin typeface="TheSans 5" charset="0"/>
              </a:rPr>
              <a:t> h</a:t>
            </a:r>
            <a:r>
              <a:rPr lang="de-CH" sz="1600" baseline="-25000" dirty="0">
                <a:solidFill>
                  <a:srgbClr val="000000"/>
                </a:solidFill>
                <a:latin typeface="TheSans 5" charset="0"/>
              </a:rPr>
              <a:t>2S</a:t>
            </a:r>
            <a:r>
              <a:rPr lang="de-CH" sz="1600" dirty="0">
                <a:solidFill>
                  <a:srgbClr val="000000"/>
                </a:solidFill>
                <a:latin typeface="TheSans 5" charset="0"/>
              </a:rPr>
              <a:t> = 273.73 kJ/kg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600" dirty="0">
                <a:solidFill>
                  <a:srgbClr val="000000"/>
                </a:solidFill>
                <a:latin typeface="TheSans 5" charset="0"/>
              </a:rPr>
              <a:t>Wirkungsgrad des Verdichters: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endParaRPr lang="de-CH" sz="1400" dirty="0">
              <a:solidFill>
                <a:srgbClr val="000000"/>
              </a:solidFill>
              <a:latin typeface="TheSans 5" charset="0"/>
            </a:endParaRPr>
          </a:p>
          <a:p>
            <a:pPr algn="just"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endParaRPr lang="de-DE" sz="2000" dirty="0"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endParaRPr lang="de-DE" sz="2000" dirty="0">
              <a:latin typeface="TheSans 5" charset="0"/>
              <a:ea typeface="Osaka" charset="0"/>
              <a:cs typeface="Osaka" charset="0"/>
            </a:endParaRPr>
          </a:p>
        </p:txBody>
      </p:sp>
      <p:graphicFrame>
        <p:nvGraphicFramePr>
          <p:cNvPr id="50178" name="Object 2"/>
          <p:cNvGraphicFramePr>
            <a:graphicFrameLocks noChangeAspect="1"/>
          </p:cNvGraphicFramePr>
          <p:nvPr/>
        </p:nvGraphicFramePr>
        <p:xfrm>
          <a:off x="2901950" y="5943600"/>
          <a:ext cx="2239963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372" name="Equation" r:id="rId3" imgW="1231900" imgH="406400" progId="Equation.3">
                  <p:embed/>
                </p:oleObj>
              </mc:Choice>
              <mc:Fallback>
                <p:oleObj name="Equation" r:id="rId3" imgW="1231900" imgH="406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1950" y="5943600"/>
                        <a:ext cx="2239963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0179" name="Picture 5" descr="Kaeltemaschine_Loesu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1638" y="822325"/>
            <a:ext cx="3382962" cy="267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 txBox="1">
            <a:spLocks noChangeArrowheads="1"/>
          </p:cNvSpPr>
          <p:nvPr/>
        </p:nvSpPr>
        <p:spPr bwMode="auto">
          <a:xfrm>
            <a:off x="1219200" y="682625"/>
            <a:ext cx="7505700" cy="5870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lvl="1" algn="just"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800">
                <a:solidFill>
                  <a:srgbClr val="000000"/>
                </a:solidFill>
                <a:latin typeface="TheSans 5" charset="0"/>
              </a:rPr>
              <a:t>h</a:t>
            </a:r>
            <a:r>
              <a:rPr lang="de-CH" sz="1800" baseline="-25000">
                <a:solidFill>
                  <a:srgbClr val="000000"/>
                </a:solidFill>
                <a:latin typeface="TheSans 5" charset="0"/>
              </a:rPr>
              <a:t>2</a:t>
            </a:r>
            <a:r>
              <a:rPr lang="de-CH" sz="1800">
                <a:solidFill>
                  <a:srgbClr val="000000"/>
                </a:solidFill>
                <a:latin typeface="TheSans 5" charset="0"/>
              </a:rPr>
              <a:t> = 282.67 kJ/kg 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800">
                <a:solidFill>
                  <a:srgbClr val="000000"/>
                </a:solidFill>
                <a:latin typeface="TheSans 5" charset="0"/>
              </a:rPr>
              <a:t>(p</a:t>
            </a:r>
            <a:r>
              <a:rPr lang="de-CH" sz="1800" baseline="-25000">
                <a:solidFill>
                  <a:srgbClr val="000000"/>
                </a:solidFill>
                <a:latin typeface="TheSans 5" charset="0"/>
              </a:rPr>
              <a:t>2</a:t>
            </a:r>
            <a:r>
              <a:rPr lang="de-CH" sz="1800">
                <a:solidFill>
                  <a:srgbClr val="000000"/>
                </a:solidFill>
                <a:latin typeface="TheSans 5" charset="0"/>
              </a:rPr>
              <a:t> = 9 bar)  Tabelle: s</a:t>
            </a:r>
            <a:r>
              <a:rPr lang="de-CH" sz="1800" baseline="-25000">
                <a:solidFill>
                  <a:srgbClr val="000000"/>
                </a:solidFill>
                <a:latin typeface="TheSans 5" charset="0"/>
              </a:rPr>
              <a:t>2</a:t>
            </a:r>
            <a:r>
              <a:rPr lang="de-CH" sz="1800">
                <a:solidFill>
                  <a:srgbClr val="000000"/>
                </a:solidFill>
                <a:latin typeface="TheSans 5" charset="0"/>
              </a:rPr>
              <a:t> = 0.9576 kJ/kgK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DE" sz="200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Zustand 3: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800">
                <a:solidFill>
                  <a:srgbClr val="000000"/>
                </a:solidFill>
                <a:latin typeface="TheSans 5" charset="0"/>
              </a:rPr>
              <a:t>p</a:t>
            </a:r>
            <a:r>
              <a:rPr lang="de-CH" sz="1800" baseline="-25000">
                <a:solidFill>
                  <a:srgbClr val="000000"/>
                </a:solidFill>
                <a:latin typeface="TheSans 5" charset="0"/>
              </a:rPr>
              <a:t>3 </a:t>
            </a:r>
            <a:r>
              <a:rPr lang="de-CH" sz="1800">
                <a:solidFill>
                  <a:srgbClr val="000000"/>
                </a:solidFill>
                <a:latin typeface="TheSans 5" charset="0"/>
              </a:rPr>
              <a:t>= 9 bar, T</a:t>
            </a:r>
            <a:r>
              <a:rPr lang="de-CH" sz="1800" baseline="-25000">
                <a:solidFill>
                  <a:srgbClr val="000000"/>
                </a:solidFill>
                <a:latin typeface="TheSans 5" charset="0"/>
              </a:rPr>
              <a:t>3 </a:t>
            </a:r>
            <a:r>
              <a:rPr lang="de-CH" sz="1800">
                <a:solidFill>
                  <a:srgbClr val="000000"/>
                </a:solidFill>
                <a:latin typeface="TheSans 5" charset="0"/>
              </a:rPr>
              <a:t>= 32 °C (unterkühlte Flüssigkeit)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800">
                <a:solidFill>
                  <a:srgbClr val="000000"/>
                </a:solidFill>
                <a:latin typeface="TheSans 5" charset="0"/>
              </a:rPr>
              <a:t>Tabelle: h</a:t>
            </a:r>
            <a:r>
              <a:rPr lang="de-CH" sz="1800" baseline="-25000">
                <a:solidFill>
                  <a:srgbClr val="000000"/>
                </a:solidFill>
                <a:latin typeface="TheSans 5" charset="0"/>
              </a:rPr>
              <a:t>3 </a:t>
            </a:r>
            <a:r>
              <a:rPr lang="de-CH" sz="1800">
                <a:solidFill>
                  <a:srgbClr val="000000"/>
                </a:solidFill>
                <a:latin typeface="TheSans 5" charset="0"/>
                <a:sym typeface="Symbol" charset="0"/>
              </a:rPr>
              <a:t>-&gt;</a:t>
            </a:r>
            <a:r>
              <a:rPr lang="de-CH" sz="1800">
                <a:solidFill>
                  <a:srgbClr val="000000"/>
                </a:solidFill>
                <a:latin typeface="TheSans 5" charset="0"/>
              </a:rPr>
              <a:t> h</a:t>
            </a:r>
            <a:r>
              <a:rPr lang="de-CH" sz="1800" baseline="-25000">
                <a:solidFill>
                  <a:srgbClr val="000000"/>
                </a:solidFill>
                <a:latin typeface="TheSans 5" charset="0"/>
              </a:rPr>
              <a:t>f</a:t>
            </a:r>
            <a:r>
              <a:rPr lang="de-CH" sz="1800">
                <a:solidFill>
                  <a:srgbClr val="000000"/>
                </a:solidFill>
                <a:latin typeface="TheSans 5" charset="0"/>
              </a:rPr>
              <a:t>(32°C) = 94.39 kJ/kg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800">
                <a:solidFill>
                  <a:srgbClr val="000000"/>
                </a:solidFill>
                <a:latin typeface="TheSans 5" charset="0"/>
              </a:rPr>
              <a:t>Tabelle: s</a:t>
            </a:r>
            <a:r>
              <a:rPr lang="de-CH" sz="1800" baseline="-25000">
                <a:solidFill>
                  <a:srgbClr val="000000"/>
                </a:solidFill>
                <a:latin typeface="TheSans 5" charset="0"/>
              </a:rPr>
              <a:t>3 </a:t>
            </a:r>
            <a:r>
              <a:rPr lang="de-CH" sz="1800">
                <a:solidFill>
                  <a:srgbClr val="000000"/>
                </a:solidFill>
                <a:latin typeface="TheSans 5" charset="0"/>
                <a:sym typeface="Symbol" charset="0"/>
              </a:rPr>
              <a:t>-&gt;</a:t>
            </a:r>
            <a:r>
              <a:rPr lang="de-CH" sz="1800">
                <a:solidFill>
                  <a:srgbClr val="000000"/>
                </a:solidFill>
                <a:latin typeface="TheSans 5" charset="0"/>
              </a:rPr>
              <a:t> s</a:t>
            </a:r>
            <a:r>
              <a:rPr lang="de-CH" sz="1800" baseline="-25000">
                <a:solidFill>
                  <a:srgbClr val="000000"/>
                </a:solidFill>
                <a:latin typeface="TheSans 5" charset="0"/>
              </a:rPr>
              <a:t>3f</a:t>
            </a:r>
            <a:r>
              <a:rPr lang="de-CH" sz="1800">
                <a:solidFill>
                  <a:srgbClr val="000000"/>
                </a:solidFill>
                <a:latin typeface="TheSans 5" charset="0"/>
              </a:rPr>
              <a:t>(32°C) = 0.349 kJ/kgK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200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Zustand 4: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800">
                <a:solidFill>
                  <a:srgbClr val="000000"/>
                </a:solidFill>
                <a:latin typeface="TheSans 5" charset="0"/>
              </a:rPr>
              <a:t>h</a:t>
            </a:r>
            <a:r>
              <a:rPr lang="de-CH" sz="1800" baseline="-25000">
                <a:solidFill>
                  <a:srgbClr val="000000"/>
                </a:solidFill>
                <a:latin typeface="TheSans 5" charset="0"/>
              </a:rPr>
              <a:t>4 </a:t>
            </a:r>
            <a:r>
              <a:rPr lang="de-CH" sz="1800">
                <a:solidFill>
                  <a:srgbClr val="000000"/>
                </a:solidFill>
                <a:latin typeface="TheSans 5" charset="0"/>
              </a:rPr>
              <a:t>= h</a:t>
            </a:r>
            <a:r>
              <a:rPr lang="de-CH" sz="1800" baseline="-25000">
                <a:solidFill>
                  <a:srgbClr val="000000"/>
                </a:solidFill>
                <a:latin typeface="TheSans 5" charset="0"/>
              </a:rPr>
              <a:t>3</a:t>
            </a:r>
            <a:r>
              <a:rPr lang="de-CH" sz="1800">
                <a:solidFill>
                  <a:srgbClr val="000000"/>
                </a:solidFill>
                <a:latin typeface="TheSans 5" charset="0"/>
              </a:rPr>
              <a:t>, p</a:t>
            </a:r>
            <a:r>
              <a:rPr lang="de-CH" sz="1800" baseline="-25000">
                <a:solidFill>
                  <a:srgbClr val="000000"/>
                </a:solidFill>
                <a:latin typeface="TheSans 5" charset="0"/>
              </a:rPr>
              <a:t>4 </a:t>
            </a:r>
            <a:r>
              <a:rPr lang="de-CH" sz="1800">
                <a:solidFill>
                  <a:srgbClr val="000000"/>
                </a:solidFill>
                <a:latin typeface="TheSans 5" charset="0"/>
              </a:rPr>
              <a:t>= 1.6 bar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800">
                <a:solidFill>
                  <a:srgbClr val="000000"/>
                </a:solidFill>
                <a:latin typeface="TheSans 5" charset="0"/>
              </a:rPr>
              <a:t>x</a:t>
            </a:r>
            <a:r>
              <a:rPr lang="de-CH" sz="1800" baseline="-25000">
                <a:solidFill>
                  <a:srgbClr val="000000"/>
                </a:solidFill>
                <a:latin typeface="TheSans 5" charset="0"/>
              </a:rPr>
              <a:t>4 </a:t>
            </a:r>
            <a:r>
              <a:rPr lang="de-CH" sz="1800">
                <a:solidFill>
                  <a:srgbClr val="000000"/>
                </a:solidFill>
                <a:latin typeface="TheSans 5" charset="0"/>
              </a:rPr>
              <a:t>= 0.3104, s</a:t>
            </a:r>
            <a:r>
              <a:rPr lang="de-CH" sz="1800" baseline="-25000">
                <a:solidFill>
                  <a:srgbClr val="000000"/>
                </a:solidFill>
                <a:latin typeface="TheSans 5" charset="0"/>
              </a:rPr>
              <a:t>4 </a:t>
            </a:r>
            <a:r>
              <a:rPr lang="de-CH" sz="1800">
                <a:solidFill>
                  <a:srgbClr val="000000"/>
                </a:solidFill>
                <a:latin typeface="TheSans 5" charset="0"/>
              </a:rPr>
              <a:t>= 0.37198 kJ/kgK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200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 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200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 </a:t>
            </a:r>
          </a:p>
          <a:p>
            <a:pPr lvl="2" algn="just">
              <a:spcBef>
                <a:spcPct val="20000"/>
              </a:spcBef>
              <a:buFontTx/>
              <a:buChar char="•"/>
            </a:pPr>
            <a:endParaRPr lang="de-CH">
              <a:solidFill>
                <a:srgbClr val="000000"/>
              </a:solidFill>
              <a:latin typeface="Times" charset="0"/>
            </a:endParaRPr>
          </a:p>
          <a:p>
            <a:pPr lvl="2" algn="just">
              <a:spcBef>
                <a:spcPct val="20000"/>
              </a:spcBef>
              <a:buFontTx/>
              <a:buChar char="•"/>
            </a:pPr>
            <a:endParaRPr lang="de-DE">
              <a:solidFill>
                <a:srgbClr val="000000"/>
              </a:solidFill>
              <a:latin typeface="Times" charset="0"/>
            </a:endParaRPr>
          </a:p>
        </p:txBody>
      </p:sp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1638300" y="5013325"/>
          <a:ext cx="3067050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69" name="Formel" r:id="rId3" imgW="1714500" imgH="241300" progId="Equation.3">
                  <p:embed/>
                </p:oleObj>
              </mc:Choice>
              <mc:Fallback>
                <p:oleObj name="Formel" r:id="rId3" imgW="1714500" imgH="2413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5013325"/>
                        <a:ext cx="3067050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3"/>
          <p:cNvGraphicFramePr>
            <a:graphicFrameLocks noChangeAspect="1"/>
          </p:cNvGraphicFramePr>
          <p:nvPr/>
        </p:nvGraphicFramePr>
        <p:xfrm>
          <a:off x="1674813" y="5513388"/>
          <a:ext cx="64230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70" name="Equation" r:id="rId5" imgW="3530600" imgH="419100" progId="Equation.3">
                  <p:embed/>
                </p:oleObj>
              </mc:Choice>
              <mc:Fallback>
                <p:oleObj name="Equation" r:id="rId5" imgW="3530600" imgH="4191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13" y="5513388"/>
                        <a:ext cx="64230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04" name="Picture 6" descr="Kaeltemaschine_Loesu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22938" y="3336925"/>
            <a:ext cx="2549525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2"/>
          <p:cNvSpPr txBox="1">
            <a:spLocks noChangeArrowheads="1"/>
          </p:cNvSpPr>
          <p:nvPr/>
        </p:nvSpPr>
        <p:spPr bwMode="auto">
          <a:xfrm>
            <a:off x="990600" y="911225"/>
            <a:ext cx="7505700" cy="54133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DE" sz="2000">
                <a:latin typeface="TheSans 5" charset="0"/>
                <a:ea typeface="Osaka" charset="0"/>
                <a:cs typeface="Osaka" charset="0"/>
              </a:rPr>
              <a:t>Leistungsziffer: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endParaRPr lang="de-DE" sz="2000"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DE" sz="2000">
                <a:latin typeface="TheSans 5" charset="0"/>
                <a:ea typeface="Osaka" charset="0"/>
                <a:cs typeface="Osaka" charset="0"/>
              </a:rPr>
              <a:t>Entropiebilanz für den Verdichter: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endParaRPr lang="de-DE" sz="2000"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endParaRPr lang="de-DE" sz="2000"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DE" sz="2000">
                <a:latin typeface="TheSans 5" charset="0"/>
                <a:ea typeface="Osaka" charset="0"/>
                <a:cs typeface="Osaka" charset="0"/>
              </a:rPr>
              <a:t>Entropiebilanz für die Drossel: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endParaRPr lang="de-DE" sz="2000"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endParaRPr lang="de-DE" sz="2000">
              <a:latin typeface="TheSans 5" charset="0"/>
              <a:ea typeface="Osaka" charset="0"/>
              <a:cs typeface="Osaka" charset="0"/>
            </a:endParaRPr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3117850" y="812800"/>
          <a:ext cx="2147888" cy="738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66" name="Equation" r:id="rId3" imgW="1181100" imgH="406400" progId="Equation.3">
                  <p:embed/>
                </p:oleObj>
              </mc:Choice>
              <mc:Fallback>
                <p:oleObj name="Equation" r:id="rId3" imgW="1181100" imgH="4064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7850" y="812800"/>
                        <a:ext cx="2147888" cy="738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2409825" y="2609850"/>
          <a:ext cx="3841750" cy="1408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67" name="Formel" r:id="rId5" imgW="2146300" imgH="787400" progId="Equation.3">
                  <p:embed/>
                </p:oleObj>
              </mc:Choice>
              <mc:Fallback>
                <p:oleObj name="Formel" r:id="rId5" imgW="2146300" imgH="787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9825" y="2609850"/>
                        <a:ext cx="3841750" cy="1408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8" name="Object 4"/>
          <p:cNvGraphicFramePr>
            <a:graphicFrameLocks noChangeAspect="1"/>
          </p:cNvGraphicFramePr>
          <p:nvPr/>
        </p:nvGraphicFramePr>
        <p:xfrm>
          <a:off x="2435225" y="4841875"/>
          <a:ext cx="4016375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68" name="Equation" r:id="rId7" imgW="2235200" imgH="254000" progId="Equation.3">
                  <p:embed/>
                </p:oleObj>
              </mc:Choice>
              <mc:Fallback>
                <p:oleObj name="Equation" r:id="rId7" imgW="2235200" imgH="2540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5225" y="4841875"/>
                        <a:ext cx="4016375" cy="45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29" name="Picture 7" descr="Kaeltemaschine_Loesu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45138" y="987425"/>
            <a:ext cx="2549525" cy="201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469900" y="762000"/>
            <a:ext cx="8278813" cy="990600"/>
          </a:xfrm>
        </p:spPr>
        <p:txBody>
          <a:bodyPr/>
          <a:lstStyle/>
          <a:p>
            <a:r>
              <a:rPr lang="en-US" dirty="0">
                <a:latin typeface="TheSans 6-SemiBold" charset="0"/>
                <a:ea typeface="Osaka" charset="0"/>
                <a:cs typeface="Osaka" charset="0"/>
              </a:rPr>
              <a:t>Carbon Capture and Storage (CCS)</a:t>
            </a:r>
          </a:p>
        </p:txBody>
      </p:sp>
      <p:sp>
        <p:nvSpPr>
          <p:cNvPr id="17410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5560E6D-FC73-3A49-872F-7EE4AFF7E42F}" type="datetime1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12/14/21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17411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A503726C-3936-CD49-AA75-EAEC9EE66BA8}" type="slidenum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7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1741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16013" y="1844675"/>
            <a:ext cx="6261100" cy="361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Oval 6"/>
          <p:cNvSpPr>
            <a:spLocks noChangeArrowheads="1"/>
          </p:cNvSpPr>
          <p:nvPr/>
        </p:nvSpPr>
        <p:spPr bwMode="auto">
          <a:xfrm rot="1770673">
            <a:off x="1936750" y="2947988"/>
            <a:ext cx="1658938" cy="2617787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7414" name="Oval 7"/>
          <p:cNvSpPr>
            <a:spLocks noChangeArrowheads="1"/>
          </p:cNvSpPr>
          <p:nvPr/>
        </p:nvSpPr>
        <p:spPr bwMode="auto">
          <a:xfrm rot="5400000">
            <a:off x="4283075" y="2420938"/>
            <a:ext cx="1154113" cy="2160587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7415" name="Oval 8"/>
          <p:cNvSpPr>
            <a:spLocks noChangeArrowheads="1"/>
          </p:cNvSpPr>
          <p:nvPr/>
        </p:nvSpPr>
        <p:spPr bwMode="auto">
          <a:xfrm rot="5400000">
            <a:off x="5328444" y="3680619"/>
            <a:ext cx="2447925" cy="1223963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619250" y="5516563"/>
            <a:ext cx="1728788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Capture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79838" y="5516563"/>
            <a:ext cx="17287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Transport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84888" y="5516563"/>
            <a:ext cx="1727200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j-lt"/>
              </a:rPr>
              <a:t>Storage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heSans 6-SemiBold" charset="0"/>
                <a:ea typeface="Osaka" charset="0"/>
                <a:cs typeface="Osaka" charset="0"/>
              </a:rPr>
              <a:t>Carbon capture</a:t>
            </a:r>
          </a:p>
        </p:txBody>
      </p:sp>
      <p:sp>
        <p:nvSpPr>
          <p:cNvPr id="19458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415DB152-E4A0-EC47-A7D7-EC18A60917C0}" type="datetime1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12/14/21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19459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365E04E9-C0F2-8345-9618-781D4AD69FD9}" type="slidenum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8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288" y="1844675"/>
            <a:ext cx="8280400" cy="37861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CO</a:t>
            </a:r>
            <a:r>
              <a:rPr lang="en-US" baseline="-25000" dirty="0">
                <a:latin typeface="+mn-lt"/>
              </a:rPr>
              <a:t>2</a:t>
            </a:r>
            <a:r>
              <a:rPr lang="en-US" dirty="0">
                <a:latin typeface="+mn-lt"/>
              </a:rPr>
              <a:t> can be separated from a carbon emission source either before or after it has been combusted to produce energy or other products (cement, steel, etc.). There are three ways to capture CO</a:t>
            </a:r>
            <a:r>
              <a:rPr lang="en-US" baseline="-25000" dirty="0">
                <a:latin typeface="+mn-lt"/>
              </a:rPr>
              <a:t>2</a:t>
            </a:r>
            <a:r>
              <a:rPr lang="en-US" dirty="0">
                <a:latin typeface="+mn-lt"/>
              </a:rPr>
              <a:t> from these combustion processes:</a:t>
            </a:r>
            <a:br>
              <a:rPr lang="en-US" dirty="0">
                <a:latin typeface="+mn-lt"/>
              </a:rPr>
            </a:br>
            <a:endParaRPr lang="en-US" dirty="0">
              <a:latin typeface="+mn-lt"/>
            </a:endParaRPr>
          </a:p>
          <a:p>
            <a:pPr marL="342900" indent="-342900">
              <a:buFont typeface="Wingdings" charset="2"/>
              <a:buChar char="§"/>
              <a:defRPr/>
            </a:pPr>
            <a:r>
              <a:rPr lang="en-US" dirty="0">
                <a:latin typeface="+mn-lt"/>
              </a:rPr>
              <a:t>Pre-combustion technology</a:t>
            </a:r>
          </a:p>
          <a:p>
            <a:pPr marL="342900" indent="-342900">
              <a:buFont typeface="Wingdings" charset="2"/>
              <a:buChar char="§"/>
              <a:defRPr/>
            </a:pPr>
            <a:r>
              <a:rPr lang="en-US" dirty="0">
                <a:latin typeface="+mn-lt"/>
              </a:rPr>
              <a:t>Post-combustion technology</a:t>
            </a:r>
          </a:p>
          <a:p>
            <a:pPr marL="342900" indent="-342900">
              <a:buFont typeface="Wingdings" charset="2"/>
              <a:buChar char="§"/>
              <a:defRPr/>
            </a:pPr>
            <a:r>
              <a:rPr lang="en-US" dirty="0" err="1">
                <a:latin typeface="+mn-lt"/>
              </a:rPr>
              <a:t>Oxyfuel</a:t>
            </a:r>
            <a:r>
              <a:rPr lang="en-US" dirty="0">
                <a:latin typeface="+mn-lt"/>
              </a:rPr>
              <a:t> combustion</a:t>
            </a:r>
          </a:p>
          <a:p>
            <a:pPr>
              <a:defRPr/>
            </a:pPr>
            <a:endParaRPr lang="en-US" dirty="0">
              <a:latin typeface="+mn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84438" y="5661025"/>
            <a:ext cx="4824412" cy="461963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Innovative thermodynamic cycle</a:t>
            </a:r>
          </a:p>
        </p:txBody>
      </p:sp>
      <p:cxnSp>
        <p:nvCxnSpPr>
          <p:cNvPr id="19462" name="Straight Arrow Connector 8"/>
          <p:cNvCxnSpPr>
            <a:cxnSpLocks noChangeShapeType="1"/>
          </p:cNvCxnSpPr>
          <p:nvPr/>
        </p:nvCxnSpPr>
        <p:spPr bwMode="auto">
          <a:xfrm flipH="1" flipV="1">
            <a:off x="2771775" y="5229225"/>
            <a:ext cx="720725" cy="431800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heSans 6-SemiBold" charset="0"/>
                <a:ea typeface="Osaka" charset="0"/>
                <a:cs typeface="Osaka" charset="0"/>
              </a:rPr>
              <a:t>Oxyfuel power plant </a:t>
            </a:r>
          </a:p>
        </p:txBody>
      </p:sp>
      <p:sp>
        <p:nvSpPr>
          <p:cNvPr id="20482" name="Date Placeholder 3"/>
          <p:cNvSpPr>
            <a:spLocks noGrp="1"/>
          </p:cNvSpPr>
          <p:nvPr>
            <p:ph type="dt" sz="quarter" idx="10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C972361D-A5B4-D744-A56B-FFEA7C6F05A8}" type="datetime1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12/14/21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  <p:sp>
        <p:nvSpPr>
          <p:cNvPr id="20483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245CCA3E-FDA0-1F47-9D43-D88C57F428BC}" type="slidenum">
              <a:rPr lang="en-US" sz="140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rPr>
              <a:pPr/>
              <a:t>9</a:t>
            </a:fld>
            <a:endParaRPr lang="en-US" sz="1400">
              <a:solidFill>
                <a:schemeClr val="bg1"/>
              </a:solidFill>
              <a:latin typeface="Arial" charset="0"/>
              <a:ea typeface="Osaka" charset="0"/>
              <a:cs typeface="Osaka" charset="0"/>
            </a:endParaRPr>
          </a:p>
        </p:txBody>
      </p:sp>
      <p:pic>
        <p:nvPicPr>
          <p:cNvPr id="20484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58888" y="1628775"/>
            <a:ext cx="6516687" cy="368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9750" y="5287963"/>
            <a:ext cx="7848600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Wingdings" charset="2"/>
              <a:buChar char="§"/>
              <a:defRPr/>
            </a:pPr>
            <a:r>
              <a:rPr lang="en-US" sz="2000" dirty="0">
                <a:latin typeface="+mn-lt"/>
              </a:rPr>
              <a:t>Burn carbon based fuels with oxygen</a:t>
            </a:r>
          </a:p>
          <a:p>
            <a:pPr marL="342900" indent="-342900">
              <a:buFont typeface="Wingdings" charset="2"/>
              <a:buChar char="§"/>
              <a:defRPr/>
            </a:pPr>
            <a:r>
              <a:rPr lang="en-US" sz="2000" dirty="0">
                <a:latin typeface="+mn-lt"/>
              </a:rPr>
              <a:t>Combustion main products: CO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, H</a:t>
            </a:r>
            <a:r>
              <a:rPr lang="en-US" sz="2000" baseline="-25000" dirty="0">
                <a:latin typeface="+mn-lt"/>
              </a:rPr>
              <a:t>2</a:t>
            </a:r>
            <a:r>
              <a:rPr lang="en-US" sz="2000" dirty="0">
                <a:latin typeface="+mn-lt"/>
              </a:rPr>
              <a:t>O</a:t>
            </a:r>
          </a:p>
          <a:p>
            <a:pPr marL="342900" indent="-342900">
              <a:buFont typeface="Wingdings" charset="2"/>
              <a:buChar char="§"/>
              <a:defRPr/>
            </a:pPr>
            <a:r>
              <a:rPr lang="en-US" sz="2000" dirty="0">
                <a:latin typeface="+mn-lt"/>
              </a:rPr>
              <a:t>Different cycles have been developed: Water cycle, Graz cycle, and </a:t>
            </a:r>
            <a:r>
              <a:rPr lang="en-US" sz="2000" dirty="0" err="1">
                <a:latin typeface="+mn-lt"/>
              </a:rPr>
              <a:t>Matiant</a:t>
            </a:r>
            <a:r>
              <a:rPr lang="en-US" sz="2000" dirty="0">
                <a:latin typeface="+mn-lt"/>
              </a:rPr>
              <a:t> cycle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08B7FB-9226-9B42-94E0-C4B99C3F72CF}"/>
              </a:ext>
            </a:extLst>
          </p:cNvPr>
          <p:cNvSpPr txBox="1"/>
          <p:nvPr/>
        </p:nvSpPr>
        <p:spPr>
          <a:xfrm>
            <a:off x="3275856" y="4358772"/>
            <a:ext cx="432048" cy="215444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800" dirty="0"/>
              <a:t>Pump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9EF0E337-BDD4-4549-98EE-141DA4E26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369" t="50207" r="62420" b="44781"/>
          <a:stretch/>
        </p:blipFill>
        <p:spPr bwMode="auto">
          <a:xfrm rot="5400000">
            <a:off x="3368276" y="4200676"/>
            <a:ext cx="144016" cy="184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5">
            <a:extLst>
              <a:ext uri="{FF2B5EF4-FFF2-40B4-BE49-F238E27FC236}">
                <a16:creationId xmlns:a16="http://schemas.microsoft.com/office/drawing/2014/main" id="{35E26D5F-A080-EE4D-8CE3-174FC303BF1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369" t="50207" r="62420" b="44781"/>
          <a:stretch/>
        </p:blipFill>
        <p:spPr bwMode="auto">
          <a:xfrm rot="5400000">
            <a:off x="3368276" y="4560716"/>
            <a:ext cx="144016" cy="184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heSans 6-SemiBold"/>
        <a:ea typeface="Osaka"/>
        <a:cs typeface="Osaka"/>
      </a:majorFont>
      <a:minorFont>
        <a:latin typeface="TheSans 5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MEDUSA:Applications:Microsoft Office 2004:Templates:Presentations:Designs:Blank Presentation</Template>
  <TotalTime>536</TotalTime>
  <Words>1077</Words>
  <Application>Microsoft Macintosh PowerPoint</Application>
  <PresentationFormat>On-screen Show (4:3)</PresentationFormat>
  <Paragraphs>223</Paragraphs>
  <Slides>23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Arial</vt:lpstr>
      <vt:lpstr>Calibri</vt:lpstr>
      <vt:lpstr>Symbol</vt:lpstr>
      <vt:lpstr>Tahoma</vt:lpstr>
      <vt:lpstr>TheSans 5</vt:lpstr>
      <vt:lpstr>TheSans 6-SemiBold</vt:lpstr>
      <vt:lpstr>Times</vt:lpstr>
      <vt:lpstr>Times New Roman</vt:lpstr>
      <vt:lpstr>Wingdings</vt:lpstr>
      <vt:lpstr>Blank Presentation</vt:lpstr>
      <vt:lpstr>Equation</vt:lpstr>
      <vt:lpstr>Formel</vt:lpstr>
      <vt:lpstr>Thermodynamik III</vt:lpstr>
      <vt:lpstr>PowerPoint Presentation</vt:lpstr>
      <vt:lpstr>Beispiel</vt:lpstr>
      <vt:lpstr>PowerPoint Presentation</vt:lpstr>
      <vt:lpstr>PowerPoint Presentation</vt:lpstr>
      <vt:lpstr>PowerPoint Presentation</vt:lpstr>
      <vt:lpstr>Carbon Capture and Storage (CCS)</vt:lpstr>
      <vt:lpstr>Carbon capture</vt:lpstr>
      <vt:lpstr>Oxyfuel power plant </vt:lpstr>
      <vt:lpstr>Oxyfuel power plant schematic</vt:lpstr>
      <vt:lpstr>Performance over pressure ratio</vt:lpstr>
      <vt:lpstr>Performance over temperature ratio</vt:lpstr>
      <vt:lpstr>Graz cycle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 topics</vt:lpstr>
      <vt:lpstr>Cycles</vt:lpstr>
    </vt:vector>
  </TitlesOfParts>
  <Company>Ben John Newton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John Newton</dc:creator>
  <cp:lastModifiedBy>Pagani  Marco</cp:lastModifiedBy>
  <cp:revision>650</cp:revision>
  <cp:lastPrinted>2019-12-17T08:32:54Z</cp:lastPrinted>
  <dcterms:created xsi:type="dcterms:W3CDTF">2008-12-08T15:03:46Z</dcterms:created>
  <dcterms:modified xsi:type="dcterms:W3CDTF">2021-12-14T10:43:57Z</dcterms:modified>
</cp:coreProperties>
</file>